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1980" autoAdjust="0"/>
  </p:normalViewPr>
  <p:slideViewPr>
    <p:cSldViewPr snapToGrid="0">
      <p:cViewPr varScale="1">
        <p:scale>
          <a:sx n="108" d="100"/>
          <a:sy n="108" d="100"/>
        </p:scale>
        <p:origin x="1044" y="90"/>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DRKTGT005</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Railway Depot</a:t>
            </a:r>
            <a:endParaRPr sz="400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a:t>
                      </a:r>
                      <a:r>
                        <a:rPr lang="hu-HU" sz="2000" b="1"/>
                        <a:t>Railway Depot</a:t>
                      </a:r>
                      <a:r>
                        <a:rPr lang="fr" sz="2000" b="1"/>
                        <a:t>,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Railway Depot</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Railway Depot</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Railway Depot</a:t>
                      </a:r>
                      <a:r>
                        <a:rPr lang="fr" sz="2000" b="1"/>
                        <a:t>,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Railway Depot</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Railway Depot</a:t>
                      </a:r>
                      <a:r>
                        <a:rPr lang="fr" sz="2000" b="1"/>
                        <a:t>,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9350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Railway Depot</a:t>
                      </a:r>
                      <a:r>
                        <a:rPr lang="fr" sz="2000" b="1"/>
                        <a:t>,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Railway Depot</a:t>
                      </a:r>
                      <a:r>
                        <a:rPr lang="fr" sz="2000" b="1"/>
                        <a:t>,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0" name="Kép 9">
            <a:extLst>
              <a:ext uri="{FF2B5EF4-FFF2-40B4-BE49-F238E27FC236}">
                <a16:creationId xmlns:a16="http://schemas.microsoft.com/office/drawing/2014/main" id="{864DC667-8B72-3528-AAB3-BA4BB6533EAE}"/>
              </a:ext>
            </a:extLst>
          </p:cNvPr>
          <p:cNvPicPr>
            <a:picLocks noChangeAspect="1"/>
          </p:cNvPicPr>
          <p:nvPr/>
        </p:nvPicPr>
        <p:blipFill>
          <a:blip r:embed="rId3"/>
          <a:stretch>
            <a:fillRect/>
          </a:stretch>
        </p:blipFill>
        <p:spPr>
          <a:xfrm>
            <a:off x="0" y="160554"/>
            <a:ext cx="14743621" cy="10691813"/>
          </a:xfrm>
          <a:prstGeom prst="rect">
            <a:avLst/>
          </a:prstGeom>
        </p:spPr>
      </p:pic>
      <p:graphicFrame>
        <p:nvGraphicFramePr>
          <p:cNvPr id="62" name="Google Shape;62;p14"/>
          <p:cNvGraphicFramePr/>
          <p:nvPr>
            <p:extLst>
              <p:ext uri="{D42A27DB-BD31-4B8C-83A1-F6EECF244321}">
                <p14:modId xmlns:p14="http://schemas.microsoft.com/office/powerpoint/2010/main" val="2521502709"/>
              </p:ext>
            </p:extLst>
          </p:nvPr>
        </p:nvGraphicFramePr>
        <p:xfrm>
          <a:off x="0" y="0"/>
          <a:ext cx="15119350" cy="10696535"/>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3">
                  <a:extLst>
                    <a:ext uri="{9D8B030D-6E8A-4147-A177-3AD203B41FA5}">
                      <a16:colId xmlns:a16="http://schemas.microsoft.com/office/drawing/2014/main" val="20002"/>
                    </a:ext>
                  </a:extLst>
                </a:gridCol>
                <a:gridCol w="3758189">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a:t>
                      </a:r>
                      <a:r>
                        <a:rPr lang="fr" sz="2000" b="1"/>
                        <a:t>, </a:t>
                      </a:r>
                      <a:r>
                        <a:rPr lang="hu-HU" sz="2000" b="1"/>
                        <a:t>DRKTGT005</a:t>
                      </a:r>
                      <a:endParaRPr sz="2000" b="1"/>
                    </a:p>
                    <a:p>
                      <a:pPr marL="0" lvl="0" indent="0" algn="l" rtl="0">
                        <a:spcBef>
                          <a:spcPts val="0"/>
                        </a:spcBef>
                        <a:spcAft>
                          <a:spcPts val="0"/>
                        </a:spcAft>
                        <a:buNone/>
                      </a:pPr>
                      <a:r>
                        <a:rPr lang="fr" sz="2000" b="1" dirty="0"/>
                        <a:t>JOINT 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DRKTGT005</a:t>
                      </a:r>
                      <a:r>
                        <a:rPr lang="fr" sz="1500" b="1"/>
                        <a:t>   </a:t>
                      </a:r>
                      <a:r>
                        <a:rPr lang="fr" sz="1500" b="1" dirty="0"/>
                        <a:t>CATCODE</a:t>
                      </a:r>
                      <a:r>
                        <a:rPr lang="fr" sz="1500" b="1"/>
                        <a:t>: </a:t>
                      </a:r>
                      <a:r>
                        <a:rPr lang="hu-HU" sz="1500" b="1"/>
                        <a:t>10,11,14</a:t>
                      </a:r>
                      <a:endParaRPr sz="1500" b="1"/>
                    </a:p>
                    <a:p>
                      <a:pPr marL="0" lvl="0" indent="0" algn="l" rtl="0">
                        <a:spcBef>
                          <a:spcPts val="0"/>
                        </a:spcBef>
                        <a:spcAft>
                          <a:spcPts val="0"/>
                        </a:spcAft>
                        <a:buNone/>
                      </a:pPr>
                      <a:r>
                        <a:rPr lang="fr" sz="1500" b="1" dirty="0"/>
                        <a:t>MIDB GEO</a:t>
                      </a:r>
                      <a:r>
                        <a:rPr lang="fr" sz="1500" b="1"/>
                        <a:t>: [</a:t>
                      </a:r>
                      <a:r>
                        <a:rPr lang="hu-HU" sz="1500" b="1"/>
                        <a:t>N 67 10.231</a:t>
                      </a:r>
                      <a:r>
                        <a:rPr lang="fr" sz="1500" b="1"/>
                        <a:t> ] [</a:t>
                      </a:r>
                      <a:r>
                        <a:rPr lang="hu-HU" sz="1500" b="1"/>
                        <a:t>E032 23.823</a:t>
                      </a:r>
                      <a:r>
                        <a:rPr lang="fr" sz="1500" b="1"/>
                        <a:t>]</a:t>
                      </a:r>
                      <a:r>
                        <a:rPr lang="hu-HU" sz="1500" b="1"/>
                        <a:t> 150FT</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pic>
        <p:nvPicPr>
          <p:cNvPr id="4" name="Kép 3">
            <a:extLst>
              <a:ext uri="{FF2B5EF4-FFF2-40B4-BE49-F238E27FC236}">
                <a16:creationId xmlns:a16="http://schemas.microsoft.com/office/drawing/2014/main" id="{5C72521A-1845-8501-6851-19D23522DCB8}"/>
              </a:ext>
            </a:extLst>
          </p:cNvPr>
          <p:cNvPicPr>
            <a:picLocks noChangeAspect="1"/>
          </p:cNvPicPr>
          <p:nvPr/>
        </p:nvPicPr>
        <p:blipFill>
          <a:blip r:embed="rId4"/>
          <a:stretch>
            <a:fillRect/>
          </a:stretch>
        </p:blipFill>
        <p:spPr>
          <a:xfrm>
            <a:off x="8529198" y="7747212"/>
            <a:ext cx="650195" cy="433463"/>
          </a:xfrm>
          <a:prstGeom prst="rect">
            <a:avLst/>
          </a:prstGeom>
        </p:spPr>
      </p:pic>
      <p:pic>
        <p:nvPicPr>
          <p:cNvPr id="5" name="Kép 4">
            <a:extLst>
              <a:ext uri="{FF2B5EF4-FFF2-40B4-BE49-F238E27FC236}">
                <a16:creationId xmlns:a16="http://schemas.microsoft.com/office/drawing/2014/main" id="{692F3865-0C0C-E94B-2844-A7818CAC89FF}"/>
              </a:ext>
            </a:extLst>
          </p:cNvPr>
          <p:cNvPicPr>
            <a:picLocks noChangeAspect="1"/>
          </p:cNvPicPr>
          <p:nvPr/>
        </p:nvPicPr>
        <p:blipFill>
          <a:blip r:embed="rId5"/>
          <a:stretch>
            <a:fillRect/>
          </a:stretch>
        </p:blipFill>
        <p:spPr>
          <a:xfrm>
            <a:off x="11591668" y="2749863"/>
            <a:ext cx="1420044" cy="946696"/>
          </a:xfrm>
          <a:prstGeom prst="rect">
            <a:avLst/>
          </a:prstGeom>
        </p:spPr>
      </p:pic>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4680719" y="5004261"/>
            <a:ext cx="18699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Railway Depot</a:t>
            </a:r>
            <a:endParaRPr b="1">
              <a:solidFill>
                <a:schemeClr val="dk1"/>
              </a:solidFill>
            </a:endParaRPr>
          </a:p>
          <a:p>
            <a:pPr marL="0" lvl="0" indent="0" algn="l" rtl="0">
              <a:spcBef>
                <a:spcPts val="0"/>
              </a:spcBef>
              <a:spcAft>
                <a:spcPts val="0"/>
              </a:spcAft>
              <a:buClr>
                <a:schemeClr val="dk1"/>
              </a:buClr>
              <a:buSzPts val="1100"/>
              <a:buFont typeface="Arial"/>
              <a:buNone/>
            </a:pPr>
            <a:r>
              <a:rPr lang="hu-HU" sz="1400" b="1"/>
              <a:t>DRKTGT005</a:t>
            </a:r>
            <a:endParaRPr b="1">
              <a:solidFill>
                <a:schemeClr val="dk1"/>
              </a:solidFill>
            </a:endParaRPr>
          </a:p>
        </p:txBody>
      </p:sp>
      <p:cxnSp>
        <p:nvCxnSpPr>
          <p:cNvPr id="68" name="Google Shape;68;p14"/>
          <p:cNvCxnSpPr>
            <a:cxnSpLocks/>
            <a:stCxn id="67" idx="2"/>
            <a:endCxn id="69" idx="1"/>
          </p:cNvCxnSpPr>
          <p:nvPr/>
        </p:nvCxnSpPr>
        <p:spPr>
          <a:xfrm>
            <a:off x="5615669" y="5506461"/>
            <a:ext cx="3488574" cy="704739"/>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9104243" y="5851200"/>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6"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7"/>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Google Shape;80;p15">
            <a:extLst>
              <a:ext uri="{FF2B5EF4-FFF2-40B4-BE49-F238E27FC236}">
                <a16:creationId xmlns:a16="http://schemas.microsoft.com/office/drawing/2014/main" id="{BD366B77-D892-77E2-83BF-FA9040C06E44}"/>
              </a:ext>
            </a:extLst>
          </p:cNvPr>
          <p:cNvSpPr txBox="1"/>
          <p:nvPr/>
        </p:nvSpPr>
        <p:spPr>
          <a:xfrm>
            <a:off x="3186600" y="9445841"/>
            <a:ext cx="11932750" cy="1245972"/>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800" b="1"/>
              <a:t>The biggest Railway Infrastructure of the Region is located in Kandalaksha. VIS has identified three key categories here</a:t>
            </a:r>
            <a:r>
              <a:rPr lang="hu-HU" sz="1800" b="1"/>
              <a:t>(10,11,14)</a:t>
            </a:r>
            <a:r>
              <a:rPr lang="en-US" sz="1800" b="1"/>
              <a:t>. Destroying the facility will disable railway repairs, and halt railway operations in weeks.</a:t>
            </a:r>
            <a:endParaRPr lang="en-US" sz="1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 name="Kép 3">
            <a:extLst>
              <a:ext uri="{FF2B5EF4-FFF2-40B4-BE49-F238E27FC236}">
                <a16:creationId xmlns:a16="http://schemas.microsoft.com/office/drawing/2014/main" id="{AF40BC62-ADFA-BA63-9EA1-0EFED8BAC93D}"/>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0" y="1912035"/>
            <a:ext cx="15119350" cy="8504634"/>
          </a:xfrm>
          <a:prstGeom prst="rect">
            <a:avLst/>
          </a:prstGeom>
        </p:spPr>
      </p:pic>
      <p:graphicFrame>
        <p:nvGraphicFramePr>
          <p:cNvPr id="75" name="Google Shape;75;p15"/>
          <p:cNvGraphicFramePr/>
          <p:nvPr>
            <p:extLst>
              <p:ext uri="{D42A27DB-BD31-4B8C-83A1-F6EECF244321}">
                <p14:modId xmlns:p14="http://schemas.microsoft.com/office/powerpoint/2010/main" val="286798496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 DRKTGT005</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5" name="Szabadkézi sokszög: alakzat 4">
            <a:extLst>
              <a:ext uri="{FF2B5EF4-FFF2-40B4-BE49-F238E27FC236}">
                <a16:creationId xmlns:a16="http://schemas.microsoft.com/office/drawing/2014/main" id="{91B986C4-4F18-1D0A-FD7A-683F71258572}"/>
              </a:ext>
            </a:extLst>
          </p:cNvPr>
          <p:cNvSpPr/>
          <p:nvPr/>
        </p:nvSpPr>
        <p:spPr>
          <a:xfrm>
            <a:off x="6210300" y="4279900"/>
            <a:ext cx="1282700" cy="1371600"/>
          </a:xfrm>
          <a:custGeom>
            <a:avLst/>
            <a:gdLst>
              <a:gd name="connsiteX0" fmla="*/ 50800 w 1282700"/>
              <a:gd name="connsiteY0" fmla="*/ 1219200 h 1371600"/>
              <a:gd name="connsiteX1" fmla="*/ 355600 w 1282700"/>
              <a:gd name="connsiteY1" fmla="*/ 1371600 h 1371600"/>
              <a:gd name="connsiteX2" fmla="*/ 1282700 w 1282700"/>
              <a:gd name="connsiteY2" fmla="*/ 1041400 h 1371600"/>
              <a:gd name="connsiteX3" fmla="*/ 1092200 w 1282700"/>
              <a:gd name="connsiteY3" fmla="*/ 38100 h 1371600"/>
              <a:gd name="connsiteX4" fmla="*/ 838200 w 1282700"/>
              <a:gd name="connsiteY4" fmla="*/ 0 h 1371600"/>
              <a:gd name="connsiteX5" fmla="*/ 0 w 1282700"/>
              <a:gd name="connsiteY5" fmla="*/ 1206500 h 1371600"/>
              <a:gd name="connsiteX6" fmla="*/ 50800 w 1282700"/>
              <a:gd name="connsiteY6" fmla="*/ 12192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700" h="1371600">
                <a:moveTo>
                  <a:pt x="50800" y="1219200"/>
                </a:moveTo>
                <a:lnTo>
                  <a:pt x="355600" y="1371600"/>
                </a:lnTo>
                <a:lnTo>
                  <a:pt x="1282700" y="1041400"/>
                </a:lnTo>
                <a:lnTo>
                  <a:pt x="1092200" y="38100"/>
                </a:lnTo>
                <a:lnTo>
                  <a:pt x="838200" y="0"/>
                </a:lnTo>
                <a:lnTo>
                  <a:pt x="0" y="1206500"/>
                </a:lnTo>
                <a:lnTo>
                  <a:pt x="50800" y="121920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Google Shape;67;p14">
            <a:extLst>
              <a:ext uri="{FF2B5EF4-FFF2-40B4-BE49-F238E27FC236}">
                <a16:creationId xmlns:a16="http://schemas.microsoft.com/office/drawing/2014/main" id="{87EBA500-6EDC-D7BD-6BC7-C5E353B3B9FA}"/>
              </a:ext>
            </a:extLst>
          </p:cNvPr>
          <p:cNvSpPr txBox="1"/>
          <p:nvPr/>
        </p:nvSpPr>
        <p:spPr>
          <a:xfrm>
            <a:off x="4205162" y="4463500"/>
            <a:ext cx="18699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Railway Depot</a:t>
            </a:r>
            <a:endParaRPr b="1">
              <a:solidFill>
                <a:schemeClr val="dk1"/>
              </a:solidFill>
            </a:endParaRPr>
          </a:p>
          <a:p>
            <a:pPr marL="0" lvl="0" indent="0" algn="l" rtl="0">
              <a:spcBef>
                <a:spcPts val="0"/>
              </a:spcBef>
              <a:spcAft>
                <a:spcPts val="0"/>
              </a:spcAft>
              <a:buClr>
                <a:schemeClr val="dk1"/>
              </a:buClr>
              <a:buSzPts val="1100"/>
              <a:buFont typeface="Arial"/>
              <a:buNone/>
            </a:pPr>
            <a:r>
              <a:rPr lang="hu-HU" sz="1400" b="1"/>
              <a:t>DRKTGT005</a:t>
            </a:r>
            <a:endParaRPr b="1">
              <a:solidFill>
                <a:schemeClr val="dk1"/>
              </a:solidFill>
            </a:endParaRPr>
          </a:p>
        </p:txBody>
      </p:sp>
      <p:sp>
        <p:nvSpPr>
          <p:cNvPr id="10" name="Rektangel 11">
            <a:extLst>
              <a:ext uri="{FF2B5EF4-FFF2-40B4-BE49-F238E27FC236}">
                <a16:creationId xmlns:a16="http://schemas.microsoft.com/office/drawing/2014/main" id="{1BEE64B2-0968-F0A7-DC2A-F2D2826584C5}"/>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4" name="Kép 13">
            <a:extLst>
              <a:ext uri="{FF2B5EF4-FFF2-40B4-BE49-F238E27FC236}">
                <a16:creationId xmlns:a16="http://schemas.microsoft.com/office/drawing/2014/main" id="{EA26A067-3108-AA94-C3C6-C5C43A2D873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 contrast="45000"/>
                    </a14:imgEffect>
                  </a14:imgLayer>
                </a14:imgProps>
              </a:ext>
            </a:extLst>
          </a:blip>
          <a:stretch>
            <a:fillRect/>
          </a:stretch>
        </p:blipFill>
        <p:spPr>
          <a:xfrm>
            <a:off x="0" y="1093589"/>
            <a:ext cx="15227300" cy="8565356"/>
          </a:xfrm>
          <a:prstGeom prst="rect">
            <a:avLst/>
          </a:prstGeom>
        </p:spPr>
      </p:pic>
      <p:graphicFrame>
        <p:nvGraphicFramePr>
          <p:cNvPr id="156" name="Google Shape;156;p20"/>
          <p:cNvGraphicFramePr/>
          <p:nvPr>
            <p:extLst>
              <p:ext uri="{D42A27DB-BD31-4B8C-83A1-F6EECF244321}">
                <p14:modId xmlns:p14="http://schemas.microsoft.com/office/powerpoint/2010/main" val="601897709"/>
              </p:ext>
            </p:extLst>
          </p:nvPr>
        </p:nvGraphicFramePr>
        <p:xfrm>
          <a:off x="0" y="0"/>
          <a:ext cx="15120000" cy="1900409"/>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 DRKTGT005</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pSp>
        <p:nvGrpSpPr>
          <p:cNvPr id="160" name="Google Shape;160;p20"/>
          <p:cNvGrpSpPr/>
          <p:nvPr/>
        </p:nvGrpSpPr>
        <p:grpSpPr>
          <a:xfrm>
            <a:off x="2816107" y="2146524"/>
            <a:ext cx="7150141" cy="6964729"/>
            <a:chOff x="5618530" y="100704"/>
            <a:chExt cx="7097619" cy="6964729"/>
          </a:xfrm>
        </p:grpSpPr>
        <p:cxnSp>
          <p:nvCxnSpPr>
            <p:cNvPr id="134" name="Google Shape;162;p20">
              <a:extLst>
                <a:ext uri="{FF2B5EF4-FFF2-40B4-BE49-F238E27FC236}">
                  <a16:creationId xmlns:a16="http://schemas.microsoft.com/office/drawing/2014/main" id="{0884D773-162E-9987-C8CC-F566963B3C55}"/>
                </a:ext>
              </a:extLst>
            </p:cNvPr>
            <p:cNvCxnSpPr>
              <a:cxnSpLocks/>
              <a:stCxn id="16" idx="0"/>
            </p:cNvCxnSpPr>
            <p:nvPr/>
          </p:nvCxnSpPr>
          <p:spPr>
            <a:xfrm flipH="1" flipV="1">
              <a:off x="9393006" y="4224351"/>
              <a:ext cx="883420" cy="2159155"/>
            </a:xfrm>
            <a:prstGeom prst="straightConnector1">
              <a:avLst/>
            </a:prstGeom>
            <a:noFill/>
            <a:ln w="19050" cap="flat" cmpd="sng">
              <a:solidFill>
                <a:srgbClr val="FF0000"/>
              </a:solidFill>
              <a:prstDash val="solid"/>
              <a:round/>
              <a:headEnd type="none" w="med" len="med"/>
              <a:tailEnd type="none" w="med" len="med"/>
            </a:ln>
          </p:spPr>
        </p:cxnSp>
        <p:cxnSp>
          <p:nvCxnSpPr>
            <p:cNvPr id="135" name="Google Shape;162;p20">
              <a:extLst>
                <a:ext uri="{FF2B5EF4-FFF2-40B4-BE49-F238E27FC236}">
                  <a16:creationId xmlns:a16="http://schemas.microsoft.com/office/drawing/2014/main" id="{5FF1DB5F-3D78-C0FC-ABB0-721C6B1C72A6}"/>
                </a:ext>
              </a:extLst>
            </p:cNvPr>
            <p:cNvCxnSpPr>
              <a:cxnSpLocks/>
              <a:stCxn id="17" idx="0"/>
            </p:cNvCxnSpPr>
            <p:nvPr/>
          </p:nvCxnSpPr>
          <p:spPr>
            <a:xfrm flipH="1" flipV="1">
              <a:off x="9436229" y="3992123"/>
              <a:ext cx="1776829" cy="2240430"/>
            </a:xfrm>
            <a:prstGeom prst="straightConnector1">
              <a:avLst/>
            </a:prstGeom>
            <a:noFill/>
            <a:ln w="19050" cap="flat" cmpd="sng">
              <a:solidFill>
                <a:srgbClr val="FF0000"/>
              </a:solidFill>
              <a:prstDash val="solid"/>
              <a:round/>
              <a:headEnd type="none" w="med" len="med"/>
              <a:tailEnd type="none" w="med" len="med"/>
            </a:ln>
          </p:spPr>
        </p:cxnSp>
        <p:cxnSp>
          <p:nvCxnSpPr>
            <p:cNvPr id="145" name="Google Shape;162;p20">
              <a:extLst>
                <a:ext uri="{FF2B5EF4-FFF2-40B4-BE49-F238E27FC236}">
                  <a16:creationId xmlns:a16="http://schemas.microsoft.com/office/drawing/2014/main" id="{712EB127-3D86-27EE-6238-4086216E4DCD}"/>
                </a:ext>
              </a:extLst>
            </p:cNvPr>
            <p:cNvCxnSpPr>
              <a:cxnSpLocks/>
              <a:stCxn id="18" idx="0"/>
            </p:cNvCxnSpPr>
            <p:nvPr/>
          </p:nvCxnSpPr>
          <p:spPr>
            <a:xfrm flipH="1" flipV="1">
              <a:off x="8333659" y="5191958"/>
              <a:ext cx="419387" cy="1873475"/>
            </a:xfrm>
            <a:prstGeom prst="straightConnector1">
              <a:avLst/>
            </a:prstGeom>
            <a:noFill/>
            <a:ln w="19050" cap="flat" cmpd="sng">
              <a:solidFill>
                <a:srgbClr val="FF0000"/>
              </a:solidFill>
              <a:prstDash val="solid"/>
              <a:round/>
              <a:headEnd type="none" w="med" len="med"/>
              <a:tailEnd type="none" w="med" len="med"/>
            </a:ln>
          </p:spPr>
        </p:cxnSp>
        <p:cxnSp>
          <p:nvCxnSpPr>
            <p:cNvPr id="148" name="Google Shape;162;p20">
              <a:extLst>
                <a:ext uri="{FF2B5EF4-FFF2-40B4-BE49-F238E27FC236}">
                  <a16:creationId xmlns:a16="http://schemas.microsoft.com/office/drawing/2014/main" id="{FE40E4E0-D3AD-AADE-E277-B33C1DDF7B4F}"/>
                </a:ext>
              </a:extLst>
            </p:cNvPr>
            <p:cNvCxnSpPr>
              <a:cxnSpLocks/>
              <a:endCxn id="20" idx="3"/>
            </p:cNvCxnSpPr>
            <p:nvPr/>
          </p:nvCxnSpPr>
          <p:spPr>
            <a:xfrm flipH="1">
              <a:off x="5618530" y="4020611"/>
              <a:ext cx="2688901" cy="379207"/>
            </a:xfrm>
            <a:prstGeom prst="straightConnector1">
              <a:avLst/>
            </a:prstGeom>
            <a:noFill/>
            <a:ln w="19050" cap="flat" cmpd="sng">
              <a:solidFill>
                <a:srgbClr val="FF0000"/>
              </a:solidFill>
              <a:prstDash val="solid"/>
              <a:round/>
              <a:headEnd type="none" w="med" len="med"/>
              <a:tailEnd type="none" w="med" len="med"/>
            </a:ln>
          </p:spPr>
        </p:cxnSp>
        <p:cxnSp>
          <p:nvCxnSpPr>
            <p:cNvPr id="151" name="Google Shape;162;p20">
              <a:extLst>
                <a:ext uri="{FF2B5EF4-FFF2-40B4-BE49-F238E27FC236}">
                  <a16:creationId xmlns:a16="http://schemas.microsoft.com/office/drawing/2014/main" id="{6594BD38-7ECC-E49B-D71C-299129F8ACFB}"/>
                </a:ext>
              </a:extLst>
            </p:cNvPr>
            <p:cNvCxnSpPr>
              <a:cxnSpLocks/>
              <a:endCxn id="26" idx="1"/>
            </p:cNvCxnSpPr>
            <p:nvPr/>
          </p:nvCxnSpPr>
          <p:spPr>
            <a:xfrm>
              <a:off x="10609606" y="100704"/>
              <a:ext cx="850348" cy="243994"/>
            </a:xfrm>
            <a:prstGeom prst="straightConnector1">
              <a:avLst/>
            </a:prstGeom>
            <a:noFill/>
            <a:ln w="19050" cap="flat" cmpd="sng">
              <a:solidFill>
                <a:srgbClr val="FF0000"/>
              </a:solidFill>
              <a:prstDash val="solid"/>
              <a:round/>
              <a:headEnd type="none" w="med" len="med"/>
              <a:tailEnd type="none" w="med" len="med"/>
            </a:ln>
          </p:spPr>
        </p:cxnSp>
        <p:cxnSp>
          <p:nvCxnSpPr>
            <p:cNvPr id="154" name="Google Shape;162;p20">
              <a:extLst>
                <a:ext uri="{FF2B5EF4-FFF2-40B4-BE49-F238E27FC236}">
                  <a16:creationId xmlns:a16="http://schemas.microsoft.com/office/drawing/2014/main" id="{399948D4-9767-BD72-EAFC-6D80510D573E}"/>
                </a:ext>
              </a:extLst>
            </p:cNvPr>
            <p:cNvCxnSpPr>
              <a:cxnSpLocks/>
              <a:stCxn id="19" idx="3"/>
            </p:cNvCxnSpPr>
            <p:nvPr/>
          </p:nvCxnSpPr>
          <p:spPr>
            <a:xfrm>
              <a:off x="8584982" y="598604"/>
              <a:ext cx="1270829" cy="369320"/>
            </a:xfrm>
            <a:prstGeom prst="straightConnector1">
              <a:avLst/>
            </a:prstGeom>
            <a:noFill/>
            <a:ln w="19050" cap="flat" cmpd="sng">
              <a:solidFill>
                <a:srgbClr val="FF0000"/>
              </a:solidFill>
              <a:prstDash val="solid"/>
              <a:round/>
              <a:headEnd type="none" w="med" len="med"/>
              <a:tailEnd type="none" w="med" len="med"/>
            </a:ln>
          </p:spPr>
        </p:cxnSp>
        <p:cxnSp>
          <p:nvCxnSpPr>
            <p:cNvPr id="158" name="Google Shape;162;p20">
              <a:extLst>
                <a:ext uri="{FF2B5EF4-FFF2-40B4-BE49-F238E27FC236}">
                  <a16:creationId xmlns:a16="http://schemas.microsoft.com/office/drawing/2014/main" id="{056C15ED-8484-650F-1DFB-6A296ABFE46A}"/>
                </a:ext>
              </a:extLst>
            </p:cNvPr>
            <p:cNvCxnSpPr>
              <a:cxnSpLocks/>
              <a:endCxn id="22" idx="1"/>
            </p:cNvCxnSpPr>
            <p:nvPr/>
          </p:nvCxnSpPr>
          <p:spPr>
            <a:xfrm>
              <a:off x="11383289" y="4474150"/>
              <a:ext cx="1181954" cy="1112"/>
            </a:xfrm>
            <a:prstGeom prst="straightConnector1">
              <a:avLst/>
            </a:prstGeom>
            <a:noFill/>
            <a:ln w="19050" cap="flat" cmpd="sng">
              <a:solidFill>
                <a:srgbClr val="FF0000"/>
              </a:solidFill>
              <a:prstDash val="solid"/>
              <a:round/>
              <a:headEnd type="none" w="med" len="med"/>
              <a:tailEnd type="none" w="med" len="med"/>
            </a:ln>
          </p:spPr>
        </p:cxnSp>
        <p:cxnSp>
          <p:nvCxnSpPr>
            <p:cNvPr id="175" name="Google Shape;162;p20">
              <a:extLst>
                <a:ext uri="{FF2B5EF4-FFF2-40B4-BE49-F238E27FC236}">
                  <a16:creationId xmlns:a16="http://schemas.microsoft.com/office/drawing/2014/main" id="{53A72CDB-25BD-8EC4-3381-9B7A96C48062}"/>
                </a:ext>
              </a:extLst>
            </p:cNvPr>
            <p:cNvCxnSpPr>
              <a:cxnSpLocks/>
            </p:cNvCxnSpPr>
            <p:nvPr/>
          </p:nvCxnSpPr>
          <p:spPr>
            <a:xfrm>
              <a:off x="11459955" y="4597537"/>
              <a:ext cx="1070904" cy="473258"/>
            </a:xfrm>
            <a:prstGeom prst="straightConnector1">
              <a:avLst/>
            </a:prstGeom>
            <a:noFill/>
            <a:ln w="19050" cap="flat" cmpd="sng">
              <a:solidFill>
                <a:srgbClr val="FF0000"/>
              </a:solidFill>
              <a:prstDash val="solid"/>
              <a:round/>
              <a:headEnd type="none" w="med" len="med"/>
              <a:tailEnd type="none" w="med" len="med"/>
            </a:ln>
          </p:spPr>
        </p:cxnSp>
        <p:cxnSp>
          <p:nvCxnSpPr>
            <p:cNvPr id="177" name="Google Shape;162;p20">
              <a:extLst>
                <a:ext uri="{FF2B5EF4-FFF2-40B4-BE49-F238E27FC236}">
                  <a16:creationId xmlns:a16="http://schemas.microsoft.com/office/drawing/2014/main" id="{4F1CAAC7-C82D-E93D-8405-DD627E230888}"/>
                </a:ext>
              </a:extLst>
            </p:cNvPr>
            <p:cNvCxnSpPr>
              <a:cxnSpLocks/>
            </p:cNvCxnSpPr>
            <p:nvPr/>
          </p:nvCxnSpPr>
          <p:spPr>
            <a:xfrm>
              <a:off x="10977903" y="3594805"/>
              <a:ext cx="967907" cy="67698"/>
            </a:xfrm>
            <a:prstGeom prst="straightConnector1">
              <a:avLst/>
            </a:prstGeom>
            <a:noFill/>
            <a:ln w="19050" cap="flat" cmpd="sng">
              <a:solidFill>
                <a:srgbClr val="FF0000"/>
              </a:solidFill>
              <a:prstDash val="solid"/>
              <a:round/>
              <a:headEnd type="none" w="med" len="med"/>
              <a:tailEnd type="none" w="med" len="med"/>
            </a:ln>
          </p:spPr>
        </p:cxnSp>
        <p:cxnSp>
          <p:nvCxnSpPr>
            <p:cNvPr id="179" name="Google Shape;162;p20">
              <a:extLst>
                <a:ext uri="{FF2B5EF4-FFF2-40B4-BE49-F238E27FC236}">
                  <a16:creationId xmlns:a16="http://schemas.microsoft.com/office/drawing/2014/main" id="{043BFD7A-E8EB-C364-0429-02E73D498F26}"/>
                </a:ext>
              </a:extLst>
            </p:cNvPr>
            <p:cNvCxnSpPr>
              <a:cxnSpLocks/>
              <a:endCxn id="21" idx="1"/>
            </p:cNvCxnSpPr>
            <p:nvPr/>
          </p:nvCxnSpPr>
          <p:spPr>
            <a:xfrm>
              <a:off x="10387136" y="2148809"/>
              <a:ext cx="2045993" cy="195718"/>
            </a:xfrm>
            <a:prstGeom prst="straightConnector1">
              <a:avLst/>
            </a:prstGeom>
            <a:noFill/>
            <a:ln w="19050" cap="flat" cmpd="sng">
              <a:solidFill>
                <a:srgbClr val="FF0000"/>
              </a:solidFill>
              <a:prstDash val="solid"/>
              <a:round/>
              <a:headEnd type="none" w="med" len="med"/>
              <a:tailEnd type="none" w="med" len="med"/>
            </a:ln>
          </p:spPr>
        </p:cxnSp>
        <p:cxnSp>
          <p:nvCxnSpPr>
            <p:cNvPr id="139" name="Google Shape;162;p20">
              <a:extLst>
                <a:ext uri="{FF2B5EF4-FFF2-40B4-BE49-F238E27FC236}">
                  <a16:creationId xmlns:a16="http://schemas.microsoft.com/office/drawing/2014/main" id="{7461A2B7-1C83-A5E3-4BA1-0171F6D34886}"/>
                </a:ext>
              </a:extLst>
            </p:cNvPr>
            <p:cNvCxnSpPr>
              <a:cxnSpLocks/>
              <a:endCxn id="137" idx="1"/>
            </p:cNvCxnSpPr>
            <p:nvPr/>
          </p:nvCxnSpPr>
          <p:spPr>
            <a:xfrm>
              <a:off x="9436229" y="2988125"/>
              <a:ext cx="3279920" cy="12354"/>
            </a:xfrm>
            <a:prstGeom prst="straightConnector1">
              <a:avLst/>
            </a:prstGeom>
            <a:noFill/>
            <a:ln w="19050" cap="flat" cmpd="sng">
              <a:solidFill>
                <a:srgbClr val="FF0000"/>
              </a:solidFill>
              <a:prstDash val="solid"/>
              <a:round/>
              <a:headEnd type="none" w="med" len="med"/>
              <a:tailEnd type="none" w="med" len="med"/>
            </a:ln>
          </p:spPr>
        </p:cxnSp>
      </p:grpSp>
      <p:sp>
        <p:nvSpPr>
          <p:cNvPr id="169" name="Google Shape;169;p20"/>
          <p:cNvSpPr txBox="1"/>
          <p:nvPr/>
        </p:nvSpPr>
        <p:spPr>
          <a:xfrm>
            <a:off x="12223718" y="4199088"/>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DRKTGT005B</a:t>
            </a:r>
            <a:endParaRPr sz="1000" b="1"/>
          </a:p>
          <a:p>
            <a:pPr marL="0" lvl="0" indent="0" algn="l" rtl="0">
              <a:spcBef>
                <a:spcPts val="0"/>
              </a:spcBef>
              <a:spcAft>
                <a:spcPts val="0"/>
              </a:spcAft>
              <a:buNone/>
            </a:pPr>
            <a:r>
              <a:rPr lang="nb-NO" sz="1000" b="1"/>
              <a:t> Storage</a:t>
            </a:r>
            <a:endParaRPr lang="hu-HU" sz="1000" b="1"/>
          </a:p>
          <a:p>
            <a:pPr marL="0" lvl="0" indent="0" algn="l" rtl="0">
              <a:spcBef>
                <a:spcPts val="0"/>
              </a:spcBef>
              <a:spcAft>
                <a:spcPts val="0"/>
              </a:spcAft>
              <a:buNone/>
            </a:pPr>
            <a:r>
              <a:rPr lang="hu-HU" sz="1000" b="1"/>
              <a:t>N 67 10.156 E 032 23.567</a:t>
            </a:r>
            <a:r>
              <a:rPr lang="fr" sz="1000" b="1"/>
              <a:t> </a:t>
            </a:r>
            <a:endParaRPr lang="fr" sz="1000" b="1" dirty="0"/>
          </a:p>
          <a:p>
            <a:pPr marL="0" lvl="0" indent="0" algn="l" rtl="0">
              <a:spcBef>
                <a:spcPts val="0"/>
              </a:spcBef>
              <a:spcAft>
                <a:spcPts val="0"/>
              </a:spcAft>
              <a:buNone/>
            </a:pPr>
            <a:r>
              <a:rPr lang="fr" sz="1000" b="1" dirty="0"/>
              <a:t>DPI MSL</a:t>
            </a:r>
            <a:r>
              <a:rPr lang="fr" sz="1000" b="1"/>
              <a:t>: </a:t>
            </a:r>
            <a:r>
              <a:rPr lang="hu-HU" sz="1000" b="1"/>
              <a:t>126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1" name="Google Shape;171;p20"/>
          <p:cNvSpPr txBox="1"/>
          <p:nvPr/>
        </p:nvSpPr>
        <p:spPr>
          <a:xfrm>
            <a:off x="12223718" y="337667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DRKTGT005A</a:t>
            </a:r>
            <a:endParaRPr sz="1000" b="1"/>
          </a:p>
          <a:p>
            <a:pPr marL="0" lvl="0" indent="0" algn="l" rtl="0">
              <a:spcBef>
                <a:spcPts val="0"/>
              </a:spcBef>
              <a:spcAft>
                <a:spcPts val="0"/>
              </a:spcAft>
              <a:buNone/>
            </a:pPr>
            <a:r>
              <a:rPr lang="nb-NO" sz="1000" b="1"/>
              <a:t>Production Office</a:t>
            </a:r>
            <a:endParaRPr lang="hu-HU" sz="1000" b="1"/>
          </a:p>
          <a:p>
            <a:pPr marL="0" lvl="0" indent="0" algn="l" rtl="0">
              <a:spcBef>
                <a:spcPts val="0"/>
              </a:spcBef>
              <a:spcAft>
                <a:spcPts val="0"/>
              </a:spcAft>
              <a:buNone/>
            </a:pPr>
            <a:r>
              <a:rPr lang="hu-HU" sz="1000" b="1"/>
              <a:t>N 67 10.254 E 032 23.618</a:t>
            </a:r>
            <a:endParaRPr lang="fr" sz="1000" b="1" dirty="0"/>
          </a:p>
          <a:p>
            <a:pPr marL="0" lvl="0" indent="0" algn="l" rtl="0">
              <a:spcBef>
                <a:spcPts val="0"/>
              </a:spcBef>
              <a:spcAft>
                <a:spcPts val="0"/>
              </a:spcAft>
              <a:buNone/>
            </a:pPr>
            <a:r>
              <a:rPr lang="fr" sz="1000" b="1" dirty="0"/>
              <a:t>DPI MSL</a:t>
            </a:r>
            <a:r>
              <a:rPr lang="fr" sz="1000" b="1"/>
              <a:t>: </a:t>
            </a:r>
            <a:r>
              <a:rPr lang="hu-HU" sz="1000" b="1"/>
              <a:t>132</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3" name="Google Shape;170;p20">
            <a:extLst>
              <a:ext uri="{FF2B5EF4-FFF2-40B4-BE49-F238E27FC236}">
                <a16:creationId xmlns:a16="http://schemas.microsoft.com/office/drawing/2014/main" id="{1195AC98-AD20-2A72-9D0C-1FBB6F8E6796}"/>
              </a:ext>
            </a:extLst>
          </p:cNvPr>
          <p:cNvSpPr txBox="1"/>
          <p:nvPr/>
        </p:nvSpPr>
        <p:spPr>
          <a:xfrm>
            <a:off x="12231877" y="5834927"/>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DRKTGT005E</a:t>
            </a:r>
            <a:endParaRPr sz="1000" b="1"/>
          </a:p>
          <a:p>
            <a:pPr marL="0" lvl="0" indent="0" algn="l" rtl="0">
              <a:spcBef>
                <a:spcPts val="0"/>
              </a:spcBef>
              <a:spcAft>
                <a:spcPts val="0"/>
              </a:spcAft>
              <a:buNone/>
            </a:pPr>
            <a:r>
              <a:rPr lang="hu-HU" sz="1000" b="1"/>
              <a:t>Main Hall</a:t>
            </a:r>
            <a:endParaRPr sz="1000" b="1"/>
          </a:p>
          <a:p>
            <a:pPr marL="0" lvl="0" indent="0" algn="l" rtl="0">
              <a:spcBef>
                <a:spcPts val="0"/>
              </a:spcBef>
              <a:spcAft>
                <a:spcPts val="0"/>
              </a:spcAft>
              <a:buNone/>
            </a:pPr>
            <a:r>
              <a:rPr lang="hu-HU" sz="1000" b="1"/>
              <a:t>N 67 10.447 E 032 23.838</a:t>
            </a:r>
            <a:endParaRPr lang="fr" sz="1000" b="1" dirty="0"/>
          </a:p>
          <a:p>
            <a:pPr marL="0" lvl="0" indent="0" algn="l" rtl="0">
              <a:spcBef>
                <a:spcPts val="0"/>
              </a:spcBef>
              <a:spcAft>
                <a:spcPts val="0"/>
              </a:spcAft>
              <a:buNone/>
            </a:pPr>
            <a:r>
              <a:rPr lang="fr" sz="1000" b="1" dirty="0"/>
              <a:t>DPI MSL</a:t>
            </a:r>
            <a:r>
              <a:rPr lang="fr" sz="1000" b="1"/>
              <a:t>: </a:t>
            </a:r>
            <a:r>
              <a:rPr lang="hu-HU" sz="1000" b="1"/>
              <a:t>163</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4" name="Google Shape;170;p20">
            <a:extLst>
              <a:ext uri="{FF2B5EF4-FFF2-40B4-BE49-F238E27FC236}">
                <a16:creationId xmlns:a16="http://schemas.microsoft.com/office/drawing/2014/main" id="{8A342697-E200-05B3-4821-75B61115BCB9}"/>
              </a:ext>
            </a:extLst>
          </p:cNvPr>
          <p:cNvSpPr txBox="1"/>
          <p:nvPr/>
        </p:nvSpPr>
        <p:spPr>
          <a:xfrm>
            <a:off x="12231877" y="6605385"/>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DRKTGT005F</a:t>
            </a:r>
            <a:endParaRPr sz="1000" b="1"/>
          </a:p>
          <a:p>
            <a:pPr marL="0" lvl="0" indent="0" algn="l" rtl="0">
              <a:spcBef>
                <a:spcPts val="0"/>
              </a:spcBef>
              <a:spcAft>
                <a:spcPts val="0"/>
              </a:spcAft>
              <a:buNone/>
            </a:pPr>
            <a:r>
              <a:rPr lang="hu-HU" sz="1000" b="1"/>
              <a:t>LIQUID O2 STORAGE</a:t>
            </a:r>
            <a:endParaRPr sz="1000" b="1"/>
          </a:p>
          <a:p>
            <a:pPr marL="0" lvl="0" indent="0" algn="l" rtl="0">
              <a:spcBef>
                <a:spcPts val="0"/>
              </a:spcBef>
              <a:spcAft>
                <a:spcPts val="0"/>
              </a:spcAft>
              <a:buNone/>
            </a:pPr>
            <a:r>
              <a:rPr lang="hu-HU" sz="1000" b="1"/>
              <a:t>N 67 10.189 E 032 23.369</a:t>
            </a:r>
            <a:endParaRPr lang="fr" sz="1000" b="1"/>
          </a:p>
          <a:p>
            <a:pPr marL="0" lvl="0" indent="0" algn="l" rtl="0">
              <a:spcBef>
                <a:spcPts val="0"/>
              </a:spcBef>
              <a:spcAft>
                <a:spcPts val="0"/>
              </a:spcAft>
              <a:buNone/>
            </a:pPr>
            <a:r>
              <a:rPr lang="fr" sz="1000" b="1"/>
              <a:t>DPI </a:t>
            </a:r>
            <a:r>
              <a:rPr lang="fr" sz="1000" b="1" dirty="0"/>
              <a:t>MSL</a:t>
            </a:r>
            <a:r>
              <a:rPr lang="fr" sz="1000" b="1"/>
              <a:t>: </a:t>
            </a:r>
            <a:r>
              <a:rPr lang="hu-HU" sz="1000" b="1"/>
              <a:t>117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5" name="Google Shape;170;p20">
            <a:extLst>
              <a:ext uri="{FF2B5EF4-FFF2-40B4-BE49-F238E27FC236}">
                <a16:creationId xmlns:a16="http://schemas.microsoft.com/office/drawing/2014/main" id="{FE900C2E-4086-384F-DF0C-36BA62217C7F}"/>
              </a:ext>
            </a:extLst>
          </p:cNvPr>
          <p:cNvSpPr txBox="1"/>
          <p:nvPr/>
        </p:nvSpPr>
        <p:spPr>
          <a:xfrm>
            <a:off x="12231877" y="7375843"/>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DRKTGT005G</a:t>
            </a:r>
            <a:endParaRPr sz="1000" b="1"/>
          </a:p>
          <a:p>
            <a:pPr marL="0" lvl="0" indent="0" algn="l" rtl="0">
              <a:spcBef>
                <a:spcPts val="0"/>
              </a:spcBef>
              <a:spcAft>
                <a:spcPts val="0"/>
              </a:spcAft>
              <a:buNone/>
            </a:pPr>
            <a:r>
              <a:rPr lang="nb-NO" sz="1000" b="1"/>
              <a:t>CHEMICAL STORAGE</a:t>
            </a:r>
            <a:endParaRPr lang="hu-HU" sz="1000" b="1"/>
          </a:p>
          <a:p>
            <a:pPr marL="0" lvl="0" indent="0" algn="l" rtl="0">
              <a:spcBef>
                <a:spcPts val="0"/>
              </a:spcBef>
              <a:spcAft>
                <a:spcPts val="0"/>
              </a:spcAft>
              <a:buNone/>
            </a:pPr>
            <a:r>
              <a:rPr lang="hu-HU" sz="1000" b="1"/>
              <a:t>N 67 10.315 E 032 23.865</a:t>
            </a:r>
            <a:endParaRPr lang="fr" sz="1000" b="1" dirty="0"/>
          </a:p>
          <a:p>
            <a:pPr marL="0" lvl="0" indent="0" algn="l" rtl="0">
              <a:spcBef>
                <a:spcPts val="0"/>
              </a:spcBef>
              <a:spcAft>
                <a:spcPts val="0"/>
              </a:spcAft>
              <a:buNone/>
            </a:pPr>
            <a:r>
              <a:rPr lang="fr" sz="1000" b="1" dirty="0"/>
              <a:t>DPI MSL</a:t>
            </a:r>
            <a:r>
              <a:rPr lang="fr" sz="1000" b="1"/>
              <a:t>: </a:t>
            </a:r>
            <a:r>
              <a:rPr lang="hu-HU" sz="1000" b="1"/>
              <a:t>147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6" name="Google Shape;170;p20">
            <a:extLst>
              <a:ext uri="{FF2B5EF4-FFF2-40B4-BE49-F238E27FC236}">
                <a16:creationId xmlns:a16="http://schemas.microsoft.com/office/drawing/2014/main" id="{BE57A160-BE64-D222-1EB5-A7F4D49C2BF6}"/>
              </a:ext>
            </a:extLst>
          </p:cNvPr>
          <p:cNvSpPr txBox="1"/>
          <p:nvPr/>
        </p:nvSpPr>
        <p:spPr>
          <a:xfrm>
            <a:off x="12231877" y="8142336"/>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DRKTGT005H</a:t>
            </a:r>
            <a:endParaRPr sz="1000" b="1"/>
          </a:p>
          <a:p>
            <a:pPr marL="0" lvl="0" indent="0" algn="l" rtl="0">
              <a:spcBef>
                <a:spcPts val="0"/>
              </a:spcBef>
              <a:spcAft>
                <a:spcPts val="0"/>
              </a:spcAft>
              <a:buNone/>
            </a:pPr>
            <a:r>
              <a:rPr lang="hu-HU" sz="1000" b="1"/>
              <a:t>FUEL 1</a:t>
            </a:r>
            <a:endParaRPr sz="1000" b="1"/>
          </a:p>
          <a:p>
            <a:pPr marL="0" lvl="0" indent="0" algn="l" rtl="0">
              <a:spcBef>
                <a:spcPts val="0"/>
              </a:spcBef>
              <a:spcAft>
                <a:spcPts val="0"/>
              </a:spcAft>
              <a:buNone/>
            </a:pPr>
            <a:r>
              <a:rPr lang="hu-HU" sz="1000" b="1"/>
              <a:t>N 67 10.085 E 032 23.902</a:t>
            </a:r>
            <a:endParaRPr lang="fr" sz="1000" b="1" dirty="0"/>
          </a:p>
          <a:p>
            <a:pPr marL="0" lvl="0" indent="0" algn="l" rtl="0">
              <a:spcBef>
                <a:spcPts val="0"/>
              </a:spcBef>
              <a:spcAft>
                <a:spcPts val="0"/>
              </a:spcAft>
              <a:buNone/>
            </a:pPr>
            <a:r>
              <a:rPr lang="fr" sz="1000" b="1" dirty="0"/>
              <a:t>DPI MSL</a:t>
            </a:r>
            <a:r>
              <a:rPr lang="fr" sz="1000" b="1"/>
              <a:t>: </a:t>
            </a:r>
            <a:r>
              <a:rPr lang="hu-HU" sz="1000" b="1"/>
              <a:t>125</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7" name="Google Shape;170;p20">
            <a:extLst>
              <a:ext uri="{FF2B5EF4-FFF2-40B4-BE49-F238E27FC236}">
                <a16:creationId xmlns:a16="http://schemas.microsoft.com/office/drawing/2014/main" id="{3208014E-09CE-E0EA-B856-22D6A699E070}"/>
              </a:ext>
            </a:extLst>
          </p:cNvPr>
          <p:cNvSpPr txBox="1"/>
          <p:nvPr/>
        </p:nvSpPr>
        <p:spPr>
          <a:xfrm>
            <a:off x="12231877" y="8908829"/>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sz="1000" b="1"/>
              <a:t>DPI: DRKTGT005</a:t>
            </a:r>
            <a:r>
              <a:rPr lang="hu-HU" sz="1000" b="1"/>
              <a:t>I</a:t>
            </a:r>
            <a:endParaRPr lang="pt-BR" sz="1000" b="1"/>
          </a:p>
          <a:p>
            <a:pPr marL="0" lvl="0" indent="0" algn="l" rtl="0">
              <a:spcBef>
                <a:spcPts val="0"/>
              </a:spcBef>
              <a:spcAft>
                <a:spcPts val="0"/>
              </a:spcAft>
              <a:buNone/>
            </a:pPr>
            <a:r>
              <a:rPr lang="pt-BR" sz="1000" b="1"/>
              <a:t>FUEL </a:t>
            </a:r>
            <a:r>
              <a:rPr lang="hu-HU" sz="1000" b="1"/>
              <a:t>2</a:t>
            </a:r>
            <a:endParaRPr lang="pt-BR" sz="1000" b="1"/>
          </a:p>
          <a:p>
            <a:pPr marL="0" lvl="0" indent="0" algn="l" rtl="0">
              <a:spcBef>
                <a:spcPts val="0"/>
              </a:spcBef>
              <a:spcAft>
                <a:spcPts val="0"/>
              </a:spcAft>
              <a:buNone/>
            </a:pPr>
            <a:r>
              <a:rPr lang="pt-BR" sz="1000" b="1"/>
              <a:t>N 67 10.</a:t>
            </a:r>
            <a:r>
              <a:rPr lang="hu-HU" sz="1000" b="1"/>
              <a:t>067</a:t>
            </a:r>
            <a:r>
              <a:rPr lang="pt-BR" sz="1000" b="1"/>
              <a:t> E 032 23.</a:t>
            </a:r>
            <a:r>
              <a:rPr lang="hu-HU" sz="1000" b="1"/>
              <a:t>914</a:t>
            </a:r>
            <a:endParaRPr lang="pt-BR" sz="1000" b="1"/>
          </a:p>
          <a:p>
            <a:pPr marL="0" lvl="0" indent="0" algn="l" rtl="0">
              <a:spcBef>
                <a:spcPts val="0"/>
              </a:spcBef>
              <a:spcAft>
                <a:spcPts val="0"/>
              </a:spcAft>
              <a:buNone/>
            </a:pPr>
            <a:r>
              <a:rPr lang="pt-BR" sz="1000" b="1"/>
              <a:t>DPI MSL: 125 FT</a:t>
            </a:r>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p:txBody>
      </p:sp>
      <p:sp>
        <p:nvSpPr>
          <p:cNvPr id="9" name="Google Shape;169;p20">
            <a:extLst>
              <a:ext uri="{FF2B5EF4-FFF2-40B4-BE49-F238E27FC236}">
                <a16:creationId xmlns:a16="http://schemas.microsoft.com/office/drawing/2014/main" id="{241CEECD-5BE6-2733-A71C-D9BEDA106E62}"/>
              </a:ext>
            </a:extLst>
          </p:cNvPr>
          <p:cNvSpPr txBox="1"/>
          <p:nvPr/>
        </p:nvSpPr>
        <p:spPr>
          <a:xfrm>
            <a:off x="12223718" y="4997147"/>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DRKTGT005C</a:t>
            </a:r>
            <a:endParaRPr sz="1000" b="1"/>
          </a:p>
          <a:p>
            <a:pPr marL="0" lvl="0" indent="0" algn="l" rtl="0">
              <a:spcBef>
                <a:spcPts val="0"/>
              </a:spcBef>
              <a:spcAft>
                <a:spcPts val="0"/>
              </a:spcAft>
              <a:buNone/>
            </a:pPr>
            <a:r>
              <a:rPr lang="nb-NO" sz="1000" b="1"/>
              <a:t> Storage</a:t>
            </a:r>
            <a:endParaRPr lang="hu-HU" sz="1000" b="1"/>
          </a:p>
          <a:p>
            <a:pPr marL="0" lvl="0" indent="0" algn="l" rtl="0">
              <a:spcBef>
                <a:spcPts val="0"/>
              </a:spcBef>
              <a:spcAft>
                <a:spcPts val="0"/>
              </a:spcAft>
              <a:buNone/>
            </a:pPr>
            <a:r>
              <a:rPr lang="hu-HU" sz="1000" b="1"/>
              <a:t>N 67 10.140 E 032 23.543</a:t>
            </a:r>
            <a:endParaRPr lang="fr" sz="1000" b="1" dirty="0"/>
          </a:p>
          <a:p>
            <a:pPr marL="0" lvl="0" indent="0" algn="l" rtl="0">
              <a:spcBef>
                <a:spcPts val="0"/>
              </a:spcBef>
              <a:spcAft>
                <a:spcPts val="0"/>
              </a:spcAft>
              <a:buNone/>
            </a:pPr>
            <a:r>
              <a:rPr lang="fr" sz="1000" b="1" dirty="0"/>
              <a:t>DPI MSL</a:t>
            </a:r>
            <a:r>
              <a:rPr lang="fr" sz="1000" b="1"/>
              <a:t>: </a:t>
            </a:r>
            <a:r>
              <a:rPr lang="hu-HU" sz="1000" b="1"/>
              <a:t>126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0" name="Google Shape;170;p20">
            <a:extLst>
              <a:ext uri="{FF2B5EF4-FFF2-40B4-BE49-F238E27FC236}">
                <a16:creationId xmlns:a16="http://schemas.microsoft.com/office/drawing/2014/main" id="{7F8A3EDC-4AE9-FDB4-0BEB-7B0FBDEC7CF2}"/>
              </a:ext>
            </a:extLst>
          </p:cNvPr>
          <p:cNvSpPr txBox="1"/>
          <p:nvPr/>
        </p:nvSpPr>
        <p:spPr>
          <a:xfrm>
            <a:off x="12231877" y="9689248"/>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sz="1000" b="1"/>
              <a:t>DPI: DRKTGT005</a:t>
            </a:r>
            <a:r>
              <a:rPr lang="hu-HU" sz="1000" b="1"/>
              <a:t>J</a:t>
            </a:r>
            <a:endParaRPr lang="pt-BR" sz="1000" b="1"/>
          </a:p>
          <a:p>
            <a:pPr marL="0" lvl="0" indent="0" algn="l" rtl="0">
              <a:spcBef>
                <a:spcPts val="0"/>
              </a:spcBef>
              <a:spcAft>
                <a:spcPts val="0"/>
              </a:spcAft>
              <a:buNone/>
            </a:pPr>
            <a:r>
              <a:rPr lang="hu-HU" sz="1000" b="1"/>
              <a:t>BRIDGE</a:t>
            </a:r>
            <a:endParaRPr lang="pt-BR" sz="1000" b="1"/>
          </a:p>
          <a:p>
            <a:pPr marL="0" lvl="0" indent="0" algn="l" rtl="0">
              <a:spcBef>
                <a:spcPts val="0"/>
              </a:spcBef>
              <a:spcAft>
                <a:spcPts val="0"/>
              </a:spcAft>
              <a:buNone/>
            </a:pPr>
            <a:r>
              <a:rPr lang="pt-BR" sz="1000" b="1"/>
              <a:t>N </a:t>
            </a:r>
            <a:r>
              <a:rPr lang="hu-HU" sz="1000" b="1"/>
              <a:t>67 10.514 E 032 24.063</a:t>
            </a:r>
            <a:endParaRPr lang="pt-BR" sz="1000" b="1"/>
          </a:p>
          <a:p>
            <a:pPr marL="0" lvl="0" indent="0" algn="l" rtl="0">
              <a:spcBef>
                <a:spcPts val="0"/>
              </a:spcBef>
              <a:spcAft>
                <a:spcPts val="0"/>
              </a:spcAft>
              <a:buNone/>
            </a:pPr>
            <a:r>
              <a:rPr lang="pt-BR" sz="1000" b="1"/>
              <a:t>DPI MSL: </a:t>
            </a:r>
            <a:r>
              <a:rPr lang="hu-HU" sz="1000" b="1"/>
              <a:t>200</a:t>
            </a:r>
            <a:r>
              <a:rPr lang="pt-BR" sz="1000" b="1"/>
              <a:t> FT</a:t>
            </a:r>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p:txBody>
      </p:sp>
      <p:sp>
        <p:nvSpPr>
          <p:cNvPr id="11" name="Google Shape;170;p20">
            <a:extLst>
              <a:ext uri="{FF2B5EF4-FFF2-40B4-BE49-F238E27FC236}">
                <a16:creationId xmlns:a16="http://schemas.microsoft.com/office/drawing/2014/main" id="{ABCE0253-F2E3-1745-004C-7CFA44E562DD}"/>
              </a:ext>
            </a:extLst>
          </p:cNvPr>
          <p:cNvSpPr txBox="1"/>
          <p:nvPr/>
        </p:nvSpPr>
        <p:spPr>
          <a:xfrm>
            <a:off x="9691777" y="9689248"/>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sz="1000" b="1"/>
              <a:t>DPI: DRKTGT005</a:t>
            </a:r>
            <a:r>
              <a:rPr lang="hu-HU" sz="1000" b="1"/>
              <a:t>K</a:t>
            </a:r>
            <a:endParaRPr lang="pt-BR" sz="1000" b="1"/>
          </a:p>
          <a:p>
            <a:pPr marL="0" lvl="0" indent="0" algn="l" rtl="0">
              <a:spcBef>
                <a:spcPts val="0"/>
              </a:spcBef>
              <a:spcAft>
                <a:spcPts val="0"/>
              </a:spcAft>
              <a:buNone/>
            </a:pPr>
            <a:r>
              <a:rPr lang="hu-HU" sz="1000" b="1"/>
              <a:t>POWER SUBSTATION</a:t>
            </a:r>
            <a:endParaRPr lang="pt-BR" sz="1000" b="1"/>
          </a:p>
          <a:p>
            <a:pPr marL="0" lvl="0" indent="0" algn="l" rtl="0">
              <a:spcBef>
                <a:spcPts val="0"/>
              </a:spcBef>
              <a:spcAft>
                <a:spcPts val="0"/>
              </a:spcAft>
              <a:buNone/>
            </a:pPr>
            <a:r>
              <a:rPr lang="hu-HU" sz="1000" b="1"/>
              <a:t>N 67 10.174 E 032 23.880</a:t>
            </a:r>
            <a:endParaRPr lang="pt-BR" sz="1000" b="1"/>
          </a:p>
          <a:p>
            <a:pPr marL="0" lvl="0" indent="0" algn="l" rtl="0">
              <a:spcBef>
                <a:spcPts val="0"/>
              </a:spcBef>
              <a:spcAft>
                <a:spcPts val="0"/>
              </a:spcAft>
              <a:buNone/>
            </a:pPr>
            <a:r>
              <a:rPr lang="pt-BR" sz="1000" b="1"/>
              <a:t>DPI MSL: </a:t>
            </a:r>
            <a:r>
              <a:rPr lang="hu-HU" sz="1000" b="1"/>
              <a:t>141</a:t>
            </a:r>
            <a:r>
              <a:rPr lang="pt-BR" sz="1000" b="1"/>
              <a:t> FT</a:t>
            </a:r>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p:txBody>
      </p:sp>
      <p:sp>
        <p:nvSpPr>
          <p:cNvPr id="12" name="Szabadkézi sokszög: alakzat 11">
            <a:extLst>
              <a:ext uri="{FF2B5EF4-FFF2-40B4-BE49-F238E27FC236}">
                <a16:creationId xmlns:a16="http://schemas.microsoft.com/office/drawing/2014/main" id="{62400B4F-ECB1-1159-8D96-00691D198256}"/>
              </a:ext>
            </a:extLst>
          </p:cNvPr>
          <p:cNvSpPr/>
          <p:nvPr/>
        </p:nvSpPr>
        <p:spPr>
          <a:xfrm rot="162691">
            <a:off x="2391522" y="1793154"/>
            <a:ext cx="6840631" cy="7173384"/>
          </a:xfrm>
          <a:custGeom>
            <a:avLst/>
            <a:gdLst>
              <a:gd name="connsiteX0" fmla="*/ 50800 w 1282700"/>
              <a:gd name="connsiteY0" fmla="*/ 1219200 h 1371600"/>
              <a:gd name="connsiteX1" fmla="*/ 355600 w 1282700"/>
              <a:gd name="connsiteY1" fmla="*/ 1371600 h 1371600"/>
              <a:gd name="connsiteX2" fmla="*/ 1282700 w 1282700"/>
              <a:gd name="connsiteY2" fmla="*/ 1041400 h 1371600"/>
              <a:gd name="connsiteX3" fmla="*/ 1092200 w 1282700"/>
              <a:gd name="connsiteY3" fmla="*/ 38100 h 1371600"/>
              <a:gd name="connsiteX4" fmla="*/ 838200 w 1282700"/>
              <a:gd name="connsiteY4" fmla="*/ 0 h 1371600"/>
              <a:gd name="connsiteX5" fmla="*/ 0 w 1282700"/>
              <a:gd name="connsiteY5" fmla="*/ 1206500 h 1371600"/>
              <a:gd name="connsiteX6" fmla="*/ 50800 w 1282700"/>
              <a:gd name="connsiteY6" fmla="*/ 12192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700" h="1371600">
                <a:moveTo>
                  <a:pt x="50800" y="1219200"/>
                </a:moveTo>
                <a:lnTo>
                  <a:pt x="355600" y="1371600"/>
                </a:lnTo>
                <a:lnTo>
                  <a:pt x="1282700" y="1041400"/>
                </a:lnTo>
                <a:lnTo>
                  <a:pt x="1092200" y="38100"/>
                </a:lnTo>
                <a:lnTo>
                  <a:pt x="838200" y="0"/>
                </a:lnTo>
                <a:lnTo>
                  <a:pt x="0" y="1206500"/>
                </a:lnTo>
                <a:lnTo>
                  <a:pt x="50800" y="121920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Google Shape;67;p14">
            <a:extLst>
              <a:ext uri="{FF2B5EF4-FFF2-40B4-BE49-F238E27FC236}">
                <a16:creationId xmlns:a16="http://schemas.microsoft.com/office/drawing/2014/main" id="{3CF5E6F3-B24E-F33F-4935-476B5CEA8079}"/>
              </a:ext>
            </a:extLst>
          </p:cNvPr>
          <p:cNvSpPr txBox="1"/>
          <p:nvPr/>
        </p:nvSpPr>
        <p:spPr>
          <a:xfrm>
            <a:off x="2347884" y="4542601"/>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A</a:t>
            </a:r>
            <a:endParaRPr b="1">
              <a:solidFill>
                <a:schemeClr val="dk1"/>
              </a:solidFill>
            </a:endParaRPr>
          </a:p>
        </p:txBody>
      </p:sp>
      <p:sp>
        <p:nvSpPr>
          <p:cNvPr id="16" name="Google Shape;67;p14">
            <a:extLst>
              <a:ext uri="{FF2B5EF4-FFF2-40B4-BE49-F238E27FC236}">
                <a16:creationId xmlns:a16="http://schemas.microsoft.com/office/drawing/2014/main" id="{1360852E-0357-28A1-5DBB-F0BF0096EF7E}"/>
              </a:ext>
            </a:extLst>
          </p:cNvPr>
          <p:cNvSpPr txBox="1"/>
          <p:nvPr/>
        </p:nvSpPr>
        <p:spPr>
          <a:xfrm>
            <a:off x="7172824" y="8429326"/>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B</a:t>
            </a:r>
            <a:endParaRPr b="1">
              <a:solidFill>
                <a:schemeClr val="dk1"/>
              </a:solidFill>
            </a:endParaRPr>
          </a:p>
        </p:txBody>
      </p:sp>
      <p:sp>
        <p:nvSpPr>
          <p:cNvPr id="17" name="Google Shape;67;p14">
            <a:extLst>
              <a:ext uri="{FF2B5EF4-FFF2-40B4-BE49-F238E27FC236}">
                <a16:creationId xmlns:a16="http://schemas.microsoft.com/office/drawing/2014/main" id="{9AFA4191-0D1C-56AB-9FDD-05F37A4DA7E0}"/>
              </a:ext>
            </a:extLst>
          </p:cNvPr>
          <p:cNvSpPr txBox="1"/>
          <p:nvPr/>
        </p:nvSpPr>
        <p:spPr>
          <a:xfrm>
            <a:off x="8116387" y="8278373"/>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C</a:t>
            </a:r>
            <a:endParaRPr b="1">
              <a:solidFill>
                <a:schemeClr val="dk1"/>
              </a:solidFill>
            </a:endParaRPr>
          </a:p>
        </p:txBody>
      </p:sp>
      <p:sp>
        <p:nvSpPr>
          <p:cNvPr id="18" name="Google Shape;67;p14">
            <a:extLst>
              <a:ext uri="{FF2B5EF4-FFF2-40B4-BE49-F238E27FC236}">
                <a16:creationId xmlns:a16="http://schemas.microsoft.com/office/drawing/2014/main" id="{A456B7CD-480E-F1C3-B31E-0CEECD732607}"/>
              </a:ext>
            </a:extLst>
          </p:cNvPr>
          <p:cNvSpPr txBox="1"/>
          <p:nvPr/>
        </p:nvSpPr>
        <p:spPr>
          <a:xfrm>
            <a:off x="5118555" y="9111253"/>
            <a:ext cx="1710525"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D 1,2,3,4</a:t>
            </a:r>
            <a:endParaRPr b="1">
              <a:solidFill>
                <a:schemeClr val="dk1"/>
              </a:solidFill>
            </a:endParaRPr>
          </a:p>
        </p:txBody>
      </p:sp>
      <p:sp>
        <p:nvSpPr>
          <p:cNvPr id="19" name="Google Shape;67;p14">
            <a:extLst>
              <a:ext uri="{FF2B5EF4-FFF2-40B4-BE49-F238E27FC236}">
                <a16:creationId xmlns:a16="http://schemas.microsoft.com/office/drawing/2014/main" id="{D2CAAE45-4819-974F-461B-CF490FD6EBB8}"/>
              </a:ext>
            </a:extLst>
          </p:cNvPr>
          <p:cNvSpPr txBox="1"/>
          <p:nvPr/>
        </p:nvSpPr>
        <p:spPr>
          <a:xfrm>
            <a:off x="5147679" y="2416899"/>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E</a:t>
            </a:r>
            <a:endParaRPr b="1">
              <a:solidFill>
                <a:schemeClr val="dk1"/>
              </a:solidFill>
            </a:endParaRPr>
          </a:p>
        </p:txBody>
      </p:sp>
      <p:sp>
        <p:nvSpPr>
          <p:cNvPr id="20" name="Google Shape;67;p14">
            <a:extLst>
              <a:ext uri="{FF2B5EF4-FFF2-40B4-BE49-F238E27FC236}">
                <a16:creationId xmlns:a16="http://schemas.microsoft.com/office/drawing/2014/main" id="{78D08A53-1D56-16B7-19D9-8AB09467DB3F}"/>
              </a:ext>
            </a:extLst>
          </p:cNvPr>
          <p:cNvSpPr txBox="1"/>
          <p:nvPr/>
        </p:nvSpPr>
        <p:spPr>
          <a:xfrm>
            <a:off x="2159275" y="6218113"/>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F</a:t>
            </a:r>
            <a:endParaRPr b="1">
              <a:solidFill>
                <a:schemeClr val="dk1"/>
              </a:solidFill>
            </a:endParaRPr>
          </a:p>
        </p:txBody>
      </p:sp>
      <p:sp>
        <p:nvSpPr>
          <p:cNvPr id="21" name="Google Shape;67;p14">
            <a:extLst>
              <a:ext uri="{FF2B5EF4-FFF2-40B4-BE49-F238E27FC236}">
                <a16:creationId xmlns:a16="http://schemas.microsoft.com/office/drawing/2014/main" id="{E9ED9558-4DE0-FAE7-50BE-3C9D769A4281}"/>
              </a:ext>
            </a:extLst>
          </p:cNvPr>
          <p:cNvSpPr txBox="1"/>
          <p:nvPr/>
        </p:nvSpPr>
        <p:spPr>
          <a:xfrm>
            <a:off x="9681133" y="4215447"/>
            <a:ext cx="671293" cy="3498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G</a:t>
            </a:r>
            <a:endParaRPr b="1">
              <a:solidFill>
                <a:schemeClr val="dk1"/>
              </a:solidFill>
            </a:endParaRPr>
          </a:p>
        </p:txBody>
      </p:sp>
      <p:sp>
        <p:nvSpPr>
          <p:cNvPr id="22" name="Google Shape;67;p14">
            <a:extLst>
              <a:ext uri="{FF2B5EF4-FFF2-40B4-BE49-F238E27FC236}">
                <a16:creationId xmlns:a16="http://schemas.microsoft.com/office/drawing/2014/main" id="{6BE8B1A9-87AC-FEFB-89D1-42D5C60DBC91}"/>
              </a:ext>
            </a:extLst>
          </p:cNvPr>
          <p:cNvSpPr txBox="1"/>
          <p:nvPr/>
        </p:nvSpPr>
        <p:spPr>
          <a:xfrm>
            <a:off x="9828686" y="6293557"/>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H</a:t>
            </a:r>
            <a:endParaRPr b="1">
              <a:solidFill>
                <a:schemeClr val="dk1"/>
              </a:solidFill>
            </a:endParaRPr>
          </a:p>
        </p:txBody>
      </p:sp>
      <p:sp>
        <p:nvSpPr>
          <p:cNvPr id="25" name="Google Shape;67;p14">
            <a:extLst>
              <a:ext uri="{FF2B5EF4-FFF2-40B4-BE49-F238E27FC236}">
                <a16:creationId xmlns:a16="http://schemas.microsoft.com/office/drawing/2014/main" id="{B20D6639-2AC2-76EE-8E2A-EED7F4A165B8}"/>
              </a:ext>
            </a:extLst>
          </p:cNvPr>
          <p:cNvSpPr txBox="1"/>
          <p:nvPr/>
        </p:nvSpPr>
        <p:spPr>
          <a:xfrm>
            <a:off x="9828686" y="6887978"/>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I</a:t>
            </a:r>
            <a:endParaRPr b="1">
              <a:solidFill>
                <a:schemeClr val="dk1"/>
              </a:solidFill>
            </a:endParaRPr>
          </a:p>
        </p:txBody>
      </p:sp>
      <p:sp>
        <p:nvSpPr>
          <p:cNvPr id="26" name="Google Shape;67;p14">
            <a:extLst>
              <a:ext uri="{FF2B5EF4-FFF2-40B4-BE49-F238E27FC236}">
                <a16:creationId xmlns:a16="http://schemas.microsoft.com/office/drawing/2014/main" id="{84762567-B38A-241B-FEC2-27B6CF85F51A}"/>
              </a:ext>
            </a:extLst>
          </p:cNvPr>
          <p:cNvSpPr txBox="1"/>
          <p:nvPr/>
        </p:nvSpPr>
        <p:spPr>
          <a:xfrm>
            <a:off x="8700758" y="2215618"/>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J</a:t>
            </a:r>
            <a:endParaRPr b="1">
              <a:solidFill>
                <a:schemeClr val="dk1"/>
              </a:solidFill>
            </a:endParaRPr>
          </a:p>
        </p:txBody>
      </p:sp>
      <p:sp>
        <p:nvSpPr>
          <p:cNvPr id="31" name="Google Shape;67;p14">
            <a:extLst>
              <a:ext uri="{FF2B5EF4-FFF2-40B4-BE49-F238E27FC236}">
                <a16:creationId xmlns:a16="http://schemas.microsoft.com/office/drawing/2014/main" id="{033C6D52-4929-66BC-DE39-94621EF77AB9}"/>
              </a:ext>
            </a:extLst>
          </p:cNvPr>
          <p:cNvSpPr txBox="1"/>
          <p:nvPr/>
        </p:nvSpPr>
        <p:spPr>
          <a:xfrm>
            <a:off x="9160351" y="5485127"/>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K</a:t>
            </a:r>
            <a:endParaRPr b="1">
              <a:solidFill>
                <a:schemeClr val="dk1"/>
              </a:solidFill>
            </a:endParaRPr>
          </a:p>
        </p:txBody>
      </p:sp>
      <p:pic>
        <p:nvPicPr>
          <p:cNvPr id="183" name="Kép 182">
            <a:extLst>
              <a:ext uri="{FF2B5EF4-FFF2-40B4-BE49-F238E27FC236}">
                <a16:creationId xmlns:a16="http://schemas.microsoft.com/office/drawing/2014/main" id="{AC37A89B-CE96-96BB-4190-0A8CC59E0713}"/>
              </a:ext>
            </a:extLst>
          </p:cNvPr>
          <p:cNvPicPr>
            <a:picLocks noChangeAspect="1"/>
          </p:cNvPicPr>
          <p:nvPr/>
        </p:nvPicPr>
        <p:blipFill>
          <a:blip r:embed="rId7"/>
          <a:stretch>
            <a:fillRect/>
          </a:stretch>
        </p:blipFill>
        <p:spPr>
          <a:xfrm>
            <a:off x="47716" y="2540275"/>
            <a:ext cx="4902955" cy="2971916"/>
          </a:xfrm>
          <a:prstGeom prst="rect">
            <a:avLst/>
          </a:prstGeom>
          <a:ln>
            <a:solidFill>
              <a:srgbClr val="FF0000"/>
            </a:solidFill>
          </a:ln>
        </p:spPr>
      </p:pic>
      <p:sp>
        <p:nvSpPr>
          <p:cNvPr id="185" name="Rektangel 11">
            <a:extLst>
              <a:ext uri="{FF2B5EF4-FFF2-40B4-BE49-F238E27FC236}">
                <a16:creationId xmlns:a16="http://schemas.microsoft.com/office/drawing/2014/main" id="{73DF3BAD-292C-8D59-928A-7D9154F60DB9}"/>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70;p20">
            <a:extLst>
              <a:ext uri="{FF2B5EF4-FFF2-40B4-BE49-F238E27FC236}">
                <a16:creationId xmlns:a16="http://schemas.microsoft.com/office/drawing/2014/main" id="{5CBED615-7D72-40D2-F66D-19812AF34AE2}"/>
              </a:ext>
            </a:extLst>
          </p:cNvPr>
          <p:cNvSpPr txBox="1"/>
          <p:nvPr/>
        </p:nvSpPr>
        <p:spPr>
          <a:xfrm>
            <a:off x="-8159" y="8582008"/>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DRKTGT005D1</a:t>
            </a:r>
            <a:endParaRPr sz="1000" b="1"/>
          </a:p>
          <a:p>
            <a:pPr marL="0" lvl="0" indent="0" algn="l" rtl="0">
              <a:spcBef>
                <a:spcPts val="0"/>
              </a:spcBef>
              <a:spcAft>
                <a:spcPts val="0"/>
              </a:spcAft>
              <a:buNone/>
            </a:pPr>
            <a:r>
              <a:rPr lang="nb-NO" sz="1000" b="1"/>
              <a:t>Production Hall</a:t>
            </a:r>
            <a:endParaRPr lang="hu-HU" sz="1000" b="1"/>
          </a:p>
          <a:p>
            <a:pPr marL="0" lvl="0" indent="0" algn="l" rtl="0">
              <a:spcBef>
                <a:spcPts val="0"/>
              </a:spcBef>
              <a:spcAft>
                <a:spcPts val="0"/>
              </a:spcAft>
              <a:buNone/>
            </a:pPr>
            <a:r>
              <a:rPr lang="hu-HU" sz="1000" b="1"/>
              <a:t>N 67 10.067 E 032 23.263</a:t>
            </a:r>
            <a:endParaRPr lang="fr" sz="1000" b="1" dirty="0"/>
          </a:p>
          <a:p>
            <a:pPr marL="0" lvl="0" indent="0" algn="l" rtl="0">
              <a:spcBef>
                <a:spcPts val="0"/>
              </a:spcBef>
              <a:spcAft>
                <a:spcPts val="0"/>
              </a:spcAft>
              <a:buNone/>
            </a:pPr>
            <a:r>
              <a:rPr lang="fr" sz="1000" b="1" dirty="0"/>
              <a:t>DPI MSL</a:t>
            </a:r>
            <a:r>
              <a:rPr lang="fr" sz="1000" b="1"/>
              <a:t>: </a:t>
            </a:r>
            <a:r>
              <a:rPr lang="hu-HU" sz="1000" b="1"/>
              <a:t>104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28" name="Google Shape;170;p20">
            <a:extLst>
              <a:ext uri="{FF2B5EF4-FFF2-40B4-BE49-F238E27FC236}">
                <a16:creationId xmlns:a16="http://schemas.microsoft.com/office/drawing/2014/main" id="{433FDFBB-E80E-370F-E7ED-89DE85113499}"/>
              </a:ext>
            </a:extLst>
          </p:cNvPr>
          <p:cNvSpPr txBox="1"/>
          <p:nvPr/>
        </p:nvSpPr>
        <p:spPr>
          <a:xfrm>
            <a:off x="-8493" y="9364451"/>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DRKTGT005D3</a:t>
            </a:r>
            <a:endParaRPr sz="1000" b="1"/>
          </a:p>
          <a:p>
            <a:pPr marL="0" lvl="0" indent="0" algn="l" rtl="0">
              <a:spcBef>
                <a:spcPts val="0"/>
              </a:spcBef>
              <a:spcAft>
                <a:spcPts val="0"/>
              </a:spcAft>
              <a:buNone/>
            </a:pPr>
            <a:r>
              <a:rPr lang="nb-NO" sz="1000" b="1"/>
              <a:t>Production Hall</a:t>
            </a:r>
            <a:endParaRPr lang="hu-HU" sz="1000" b="1"/>
          </a:p>
          <a:p>
            <a:pPr marL="0" lvl="0" indent="0" algn="l" rtl="0">
              <a:spcBef>
                <a:spcPts val="0"/>
              </a:spcBef>
              <a:spcAft>
                <a:spcPts val="0"/>
              </a:spcAft>
              <a:buNone/>
            </a:pPr>
            <a:r>
              <a:rPr lang="hu-HU" sz="1000" b="1"/>
              <a:t>N 67 10.074 E 032 23.327</a:t>
            </a:r>
            <a:endParaRPr lang="fr" sz="1000" b="1" dirty="0"/>
          </a:p>
          <a:p>
            <a:pPr marL="0" lvl="0" indent="0" algn="l" rtl="0">
              <a:spcBef>
                <a:spcPts val="0"/>
              </a:spcBef>
              <a:spcAft>
                <a:spcPts val="0"/>
              </a:spcAft>
              <a:buNone/>
            </a:pPr>
            <a:r>
              <a:rPr lang="fr" sz="1000" b="1" dirty="0"/>
              <a:t>DPI MSL</a:t>
            </a:r>
            <a:r>
              <a:rPr lang="fr" sz="1000" b="1"/>
              <a:t>: </a:t>
            </a:r>
            <a:r>
              <a:rPr lang="hu-HU" sz="1000" b="1"/>
              <a:t>104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29" name="Google Shape;170;p20">
            <a:extLst>
              <a:ext uri="{FF2B5EF4-FFF2-40B4-BE49-F238E27FC236}">
                <a16:creationId xmlns:a16="http://schemas.microsoft.com/office/drawing/2014/main" id="{29321F38-CA62-1E46-D15D-6B87BFDE62B5}"/>
              </a:ext>
            </a:extLst>
          </p:cNvPr>
          <p:cNvSpPr txBox="1"/>
          <p:nvPr/>
        </p:nvSpPr>
        <p:spPr>
          <a:xfrm>
            <a:off x="2528247" y="9371767"/>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DRKTGT005D4</a:t>
            </a:r>
            <a:endParaRPr sz="1000" b="1"/>
          </a:p>
          <a:p>
            <a:pPr marL="0" lvl="0" indent="0" algn="l" rtl="0">
              <a:spcBef>
                <a:spcPts val="0"/>
              </a:spcBef>
              <a:spcAft>
                <a:spcPts val="0"/>
              </a:spcAft>
              <a:buNone/>
            </a:pPr>
            <a:r>
              <a:rPr lang="nb-NO" sz="1000" b="1"/>
              <a:t>Production Hall</a:t>
            </a:r>
            <a:endParaRPr lang="hu-HU" sz="1000" b="1"/>
          </a:p>
          <a:p>
            <a:pPr marL="0" lvl="0" indent="0" algn="l" rtl="0">
              <a:spcBef>
                <a:spcPts val="0"/>
              </a:spcBef>
              <a:spcAft>
                <a:spcPts val="0"/>
              </a:spcAft>
              <a:buNone/>
            </a:pPr>
            <a:r>
              <a:rPr lang="hu-HU" sz="1000" b="1"/>
              <a:t>N 67 10.059 E 032 23.287</a:t>
            </a:r>
            <a:endParaRPr lang="fr" sz="1000" b="1" dirty="0"/>
          </a:p>
          <a:p>
            <a:pPr marL="0" lvl="0" indent="0" algn="l" rtl="0">
              <a:spcBef>
                <a:spcPts val="0"/>
              </a:spcBef>
              <a:spcAft>
                <a:spcPts val="0"/>
              </a:spcAft>
              <a:buNone/>
            </a:pPr>
            <a:r>
              <a:rPr lang="fr" sz="1000" b="1" dirty="0"/>
              <a:t>DPI MSL</a:t>
            </a:r>
            <a:r>
              <a:rPr lang="fr" sz="1000" b="1"/>
              <a:t>: </a:t>
            </a:r>
            <a:r>
              <a:rPr lang="hu-HU" sz="1000" b="1"/>
              <a:t>104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30" name="Google Shape;170;p20">
            <a:extLst>
              <a:ext uri="{FF2B5EF4-FFF2-40B4-BE49-F238E27FC236}">
                <a16:creationId xmlns:a16="http://schemas.microsoft.com/office/drawing/2014/main" id="{7A759246-EE1D-A99D-4999-9FFAABBE114A}"/>
              </a:ext>
            </a:extLst>
          </p:cNvPr>
          <p:cNvSpPr txBox="1"/>
          <p:nvPr/>
        </p:nvSpPr>
        <p:spPr>
          <a:xfrm>
            <a:off x="2528247" y="8582007"/>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DRKTGT005D2</a:t>
            </a:r>
            <a:endParaRPr sz="1000" b="1"/>
          </a:p>
          <a:p>
            <a:pPr marL="0" lvl="0" indent="0" algn="l" rtl="0">
              <a:spcBef>
                <a:spcPts val="0"/>
              </a:spcBef>
              <a:spcAft>
                <a:spcPts val="0"/>
              </a:spcAft>
              <a:buNone/>
            </a:pPr>
            <a:r>
              <a:rPr lang="nb-NO" sz="1000" b="1"/>
              <a:t>Production Hall</a:t>
            </a:r>
            <a:endParaRPr lang="hu-HU" sz="1000" b="1"/>
          </a:p>
          <a:p>
            <a:pPr marL="0" lvl="0" indent="0" algn="l" rtl="0">
              <a:spcBef>
                <a:spcPts val="0"/>
              </a:spcBef>
              <a:spcAft>
                <a:spcPts val="0"/>
              </a:spcAft>
              <a:buNone/>
            </a:pPr>
            <a:r>
              <a:rPr lang="hu-HU" sz="1000" b="1"/>
              <a:t>N 67 10.084 E 032 23.314</a:t>
            </a:r>
            <a:endParaRPr lang="fr" sz="1000" b="1" dirty="0"/>
          </a:p>
          <a:p>
            <a:pPr marL="0" lvl="0" indent="0" algn="l" rtl="0">
              <a:spcBef>
                <a:spcPts val="0"/>
              </a:spcBef>
              <a:spcAft>
                <a:spcPts val="0"/>
              </a:spcAft>
              <a:buNone/>
            </a:pPr>
            <a:r>
              <a:rPr lang="fr" sz="1000" b="1" dirty="0"/>
              <a:t>DPI MSL</a:t>
            </a:r>
            <a:r>
              <a:rPr lang="fr" sz="1000" b="1"/>
              <a:t>: </a:t>
            </a:r>
            <a:r>
              <a:rPr lang="hu-HU" sz="1000" b="1"/>
              <a:t>104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37" name="Google Shape;67;p14">
            <a:extLst>
              <a:ext uri="{FF2B5EF4-FFF2-40B4-BE49-F238E27FC236}">
                <a16:creationId xmlns:a16="http://schemas.microsoft.com/office/drawing/2014/main" id="{FB460172-4537-5395-C3AE-A33360F853A0}"/>
              </a:ext>
            </a:extLst>
          </p:cNvPr>
          <p:cNvSpPr txBox="1"/>
          <p:nvPr/>
        </p:nvSpPr>
        <p:spPr>
          <a:xfrm>
            <a:off x="9966248" y="4871399"/>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A</a:t>
            </a:r>
            <a:endParaRPr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309901020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 DRKTGT005</a:t>
                      </a:r>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504185970"/>
              </p:ext>
            </p:extLst>
          </p:nvPr>
        </p:nvGraphicFramePr>
        <p:xfrm>
          <a:off x="0" y="2428582"/>
          <a:ext cx="15119950" cy="7727702"/>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Production Office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CAT </a:t>
                      </a:r>
                      <a:r>
                        <a:rPr lang="hu-HU">
                          <a:solidFill>
                            <a:schemeClr val="dk1"/>
                          </a:solidFill>
                        </a:rPr>
                        <a:t>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hu-HU"/>
                        <a:t>1x2,000lbs</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hu-HU"/>
                        <a:t>B</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Storage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CAT </a:t>
                      </a:r>
                      <a:r>
                        <a:rPr lang="hu-HU">
                          <a:solidFill>
                            <a:schemeClr val="dk1"/>
                          </a:solidFill>
                        </a:rPr>
                        <a:t>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2x500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a:t>
                      </a:r>
                      <a:r>
                        <a:rPr lang="en-GB"/>
                        <a:t>, </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25ms</a:t>
                      </a:r>
                      <a:r>
                        <a:rPr lang="hu-HU"/>
                        <a:t>, 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hu-HU"/>
                        <a:t>C</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Storage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CAT </a:t>
                      </a:r>
                      <a:r>
                        <a:rPr lang="hu-HU">
                          <a:solidFill>
                            <a:schemeClr val="dk1"/>
                          </a:solidFill>
                        </a:rPr>
                        <a:t>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2x500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a:t>
                      </a:r>
                      <a:r>
                        <a:rPr lang="en-GB"/>
                        <a:t>, </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25ms</a:t>
                      </a:r>
                      <a:r>
                        <a:rPr lang="hu-HU"/>
                        <a:t>, 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hu-HU"/>
                        <a:t>D 1,2,3,4</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Production Hall</a:t>
                      </a:r>
                    </a:p>
                    <a:p>
                      <a:pPr marL="0" lvl="0" indent="0" algn="ctr" rtl="0">
                        <a:spcBef>
                          <a:spcPts val="0"/>
                        </a:spcBef>
                        <a:spcAft>
                          <a:spcPts val="0"/>
                        </a:spcAft>
                        <a:buNone/>
                      </a:pPr>
                      <a:r>
                        <a:rPr lang="hu-HU"/>
                        <a:t>- We need to destroy 4 crane supports</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500 lbs EACH (4x)</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hu-HU"/>
                        <a:t>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Main Hall</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CAT </a:t>
                      </a:r>
                      <a:r>
                        <a:rPr lang="hu-HU">
                          <a:solidFill>
                            <a:schemeClr val="dk1"/>
                          </a:solidFill>
                        </a:rPr>
                        <a:t>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1x2,000lbs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hu-HU"/>
                        <a:t>F</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LIQUID O2 STORAGE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CAT </a:t>
                      </a:r>
                      <a:r>
                        <a:rPr lang="hu-HU">
                          <a:solidFill>
                            <a:schemeClr val="dk1"/>
                          </a:solidFill>
                        </a:rPr>
                        <a:t>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1x2,000lbs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r>
                        <a:rPr lang="hu-HU"/>
                        <a:t> /</a:t>
                      </a:r>
                      <a:r>
                        <a:rPr lang="en-GB"/>
                        <a:t> INCENDIARY</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hu-HU"/>
                        <a:t>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CHEMICAL STORAGE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CAT </a:t>
                      </a:r>
                      <a:r>
                        <a:rPr lang="hu-HU">
                          <a:solidFill>
                            <a:schemeClr val="dk1"/>
                          </a:solidFill>
                        </a:rPr>
                        <a:t>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hu-HU"/>
                        <a:t>1x1,000lbs</a:t>
                      </a:r>
                    </a:p>
                    <a:p>
                      <a:pPr marL="0" lvl="0" indent="0" algn="ctr" rtl="0">
                        <a:lnSpc>
                          <a:spcPct val="115000"/>
                        </a:lnSpc>
                        <a:spcBef>
                          <a:spcPts val="0"/>
                        </a:spcBef>
                        <a:spcAft>
                          <a:spcPts val="0"/>
                        </a:spcAft>
                        <a:buNone/>
                      </a:pPr>
                      <a:r>
                        <a:rPr lang="hu-HU"/>
                        <a:t>Or 2x 500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r>
                        <a:rPr lang="hu-HU"/>
                        <a:t> /</a:t>
                      </a:r>
                      <a:r>
                        <a:rPr lang="en-GB"/>
                        <a:t> INCENDIARY</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r>
                        <a:rPr lang="hu-HU"/>
                        <a:t>H</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FUEL 1</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CAT </a:t>
                      </a:r>
                      <a:r>
                        <a:rPr lang="hu-HU">
                          <a:solidFill>
                            <a:schemeClr val="dk1"/>
                          </a:solidFill>
                        </a:rPr>
                        <a:t>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hu-HU"/>
                        <a:t>1x1,000lbs</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BLAST / INCENDIARY</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r>
                        <a:rPr lang="hu-HU"/>
                        <a:t>I</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FUEL 2</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CAT </a:t>
                      </a:r>
                      <a:r>
                        <a:rPr lang="hu-HU">
                          <a:solidFill>
                            <a:schemeClr val="dk1"/>
                          </a:solidFill>
                        </a:rPr>
                        <a:t>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1x1,000lbs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BLAST / INCENDIARY</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r>
                        <a:rPr lang="hu-HU"/>
                        <a:t>J</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BRIDGE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CAT </a:t>
                      </a:r>
                      <a:r>
                        <a:rPr lang="hu-HU">
                          <a:solidFill>
                            <a:schemeClr val="dk1"/>
                          </a:solidFill>
                        </a:rPr>
                        <a:t>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hu-HU"/>
                        <a:t>1x2,000lbs</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r>
                        <a:rPr lang="hu-HU"/>
                        <a:t>K</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POWER SUBSTATION</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CAT </a:t>
                      </a:r>
                      <a:r>
                        <a:rPr lang="hu-HU">
                          <a:solidFill>
                            <a:schemeClr val="dk1"/>
                          </a:solidFill>
                        </a:rPr>
                        <a:t>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1x2,000lbs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r>
                        <a:rPr lang="hu-HU"/>
                        <a:t>L</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r>
                        <a:rPr lang="hu-HU"/>
                        <a:t>M</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r>
                        <a:rPr lang="hu-HU"/>
                        <a:t>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r>
                        <a:rPr lang="hu-HU"/>
                        <a:t>O</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r>
                        <a:rPr lang="hu-HU"/>
                        <a:t>P</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9308A216-5D84-AAC7-B424-B59124D98685}"/>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 name="Kép 1">
            <a:extLst>
              <a:ext uri="{FF2B5EF4-FFF2-40B4-BE49-F238E27FC236}">
                <a16:creationId xmlns:a16="http://schemas.microsoft.com/office/drawing/2014/main" id="{696B692C-90FC-DF82-21C0-006E09DE1A5C}"/>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 contrast="45000"/>
                    </a14:imgEffect>
                  </a14:imgLayer>
                </a14:imgProps>
              </a:ext>
            </a:extLst>
          </a:blip>
          <a:stretch>
            <a:fillRect/>
          </a:stretch>
        </p:blipFill>
        <p:spPr>
          <a:xfrm>
            <a:off x="0" y="1888331"/>
            <a:ext cx="15227300" cy="8565356"/>
          </a:xfrm>
          <a:prstGeom prst="rect">
            <a:avLst/>
          </a:prstGeom>
        </p:spPr>
      </p:pic>
      <p:graphicFrame>
        <p:nvGraphicFramePr>
          <p:cNvPr id="188" name="Google Shape;188;p22"/>
          <p:cNvGraphicFramePr/>
          <p:nvPr>
            <p:extLst>
              <p:ext uri="{D42A27DB-BD31-4B8C-83A1-F6EECF244321}">
                <p14:modId xmlns:p14="http://schemas.microsoft.com/office/powerpoint/2010/main" val="289122184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 DRKTGT005</a:t>
                      </a:r>
                    </a:p>
                    <a:p>
                      <a:pPr marL="0" lvl="0" indent="0" algn="l" rtl="0">
                        <a:spcBef>
                          <a:spcPts val="0"/>
                        </a:spcBef>
                        <a:spcAft>
                          <a:spcPts val="0"/>
                        </a:spcAft>
                        <a:buNone/>
                      </a:pPr>
                      <a:r>
                        <a:rPr lang="fr" sz="2000" b="1"/>
                        <a:t>COLLATERAL </a:t>
                      </a:r>
                      <a:r>
                        <a:rPr lang="fr" sz="2000" b="1" dirty="0"/>
                        <a:t>DAMAGE ESTIMATION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3412257" y="2947747"/>
            <a:ext cx="2790983" cy="5765190"/>
            <a:chOff x="3412257" y="2947747"/>
            <a:chExt cx="2790983" cy="5765190"/>
          </a:xfrm>
        </p:grpSpPr>
        <p:sp>
          <p:nvSpPr>
            <p:cNvPr id="196" name="Google Shape;196;p22"/>
            <p:cNvSpPr txBox="1"/>
            <p:nvPr/>
          </p:nvSpPr>
          <p:spPr>
            <a:xfrm>
              <a:off x="3412257" y="2947747"/>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a:off x="5159157" y="3182479"/>
              <a:ext cx="464790" cy="5481593"/>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r>
              <a:rPr lang="hu-HU" b="1"/>
              <a:t> 5 – Civilian Facility</a:t>
            </a:r>
            <a:r>
              <a:rPr lang="fr" b="1"/>
              <a:t>]</a:t>
            </a:r>
            <a:endParaRPr b="1"/>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6697551" y="1894993"/>
            <a:ext cx="2309042" cy="2105508"/>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346875" y="2636594"/>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XXXM / XXXft</a:t>
            </a:r>
            <a:endParaRPr sz="1000" b="1"/>
          </a:p>
        </p:txBody>
      </p:sp>
      <p:cxnSp>
        <p:nvCxnSpPr>
          <p:cNvPr id="31" name="Google Shape;194;p22"/>
          <p:cNvCxnSpPr>
            <a:cxnSpLocks/>
            <a:stCxn id="30" idx="0"/>
            <a:endCxn id="27" idx="7"/>
          </p:cNvCxnSpPr>
          <p:nvPr/>
        </p:nvCxnSpPr>
        <p:spPr>
          <a:xfrm flipH="1" flipV="1">
            <a:off x="8668442" y="2203338"/>
            <a:ext cx="1695394" cy="433256"/>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3" name="Rektangel 11">
            <a:extLst>
              <a:ext uri="{FF2B5EF4-FFF2-40B4-BE49-F238E27FC236}">
                <a16:creationId xmlns:a16="http://schemas.microsoft.com/office/drawing/2014/main" id="{903C8F2E-E484-CFB0-C745-E47D8786D801}"/>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val="2935576679"/>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Railway Depot, </a:t>
                      </a:r>
                      <a:r>
                        <a:rPr lang="nb-NO" sz="2000" b="1" dirty="0"/>
                        <a:t>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9B5CA524-D3D9-3B85-94E3-E521E36B8A56}"/>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3" name="Kép 2">
            <a:extLst>
              <a:ext uri="{FF2B5EF4-FFF2-40B4-BE49-F238E27FC236}">
                <a16:creationId xmlns:a16="http://schemas.microsoft.com/office/drawing/2014/main" id="{69D21453-A46F-E74C-2B70-0B8E65BD0CD5}"/>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 contrast="45000"/>
                    </a14:imgEffect>
                  </a14:imgLayer>
                </a14:imgProps>
              </a:ext>
            </a:extLst>
          </a:blip>
          <a:stretch>
            <a:fillRect/>
          </a:stretch>
        </p:blipFill>
        <p:spPr>
          <a:xfrm>
            <a:off x="7699616" y="1907025"/>
            <a:ext cx="7419734" cy="4173600"/>
          </a:xfrm>
          <a:prstGeom prst="rect">
            <a:avLst/>
          </a:prstGeom>
        </p:spPr>
      </p:pic>
      <p:graphicFrame>
        <p:nvGraphicFramePr>
          <p:cNvPr id="256" name="Google Shape;256;p26"/>
          <p:cNvGraphicFramePr/>
          <p:nvPr>
            <p:extLst>
              <p:ext uri="{D42A27DB-BD31-4B8C-83A1-F6EECF244321}">
                <p14:modId xmlns:p14="http://schemas.microsoft.com/office/powerpoint/2010/main" val="396956296"/>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a:t>
                      </a:r>
                      <a:r>
                        <a:rPr lang="fr" sz="2000" b="1"/>
                        <a:t>, </a:t>
                      </a:r>
                      <a:r>
                        <a:rPr lang="fr" sz="2000" b="1" dirty="0"/>
                        <a:t>SRN</a:t>
                      </a:r>
                      <a:endParaRPr sz="2000" b="1"/>
                    </a:p>
                    <a:p>
                      <a:pPr marL="0" lvl="0" indent="0" algn="l" rtl="0">
                        <a:spcBef>
                          <a:spcPts val="0"/>
                        </a:spcBef>
                        <a:spcAft>
                          <a:spcPts val="0"/>
                        </a:spcAft>
                        <a:buNone/>
                      </a:pPr>
                      <a:r>
                        <a:rPr lang="fr" sz="2000" b="1" dirty="0"/>
                        <a:t>BATTLE 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1">
            <a:extLst>
              <a:ext uri="{FF2B5EF4-FFF2-40B4-BE49-F238E27FC236}">
                <a16:creationId xmlns:a16="http://schemas.microsoft.com/office/drawing/2014/main" id="{0ECFC01C-F2BE-A175-DE53-44712EB7AFA2}"/>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593</TotalTime>
  <Words>2922</Words>
  <Application>Microsoft Office PowerPoint</Application>
  <PresentationFormat>Egyéni</PresentationFormat>
  <Paragraphs>684</Paragraphs>
  <Slides>21</Slides>
  <Notes>20</Notes>
  <HiddenSlides>13</HiddenSlides>
  <MMClips>0</MMClips>
  <ScaleCrop>false</ScaleCrop>
  <HeadingPairs>
    <vt:vector size="6" baseType="variant">
      <vt:variant>
        <vt:lpstr>Használt betűtípusok</vt:lpstr>
      </vt:variant>
      <vt:variant>
        <vt:i4>2</vt:i4>
      </vt:variant>
      <vt:variant>
        <vt:lpstr>Téma</vt:lpstr>
      </vt:variant>
      <vt:variant>
        <vt:i4>1</vt:i4>
      </vt:variant>
      <vt:variant>
        <vt:lpstr>Diacímek</vt:lpstr>
      </vt:variant>
      <vt:variant>
        <vt:i4>21</vt:i4>
      </vt:variant>
    </vt:vector>
  </HeadingPairs>
  <TitlesOfParts>
    <vt:vector size="24" baseType="lpstr">
      <vt:lpstr>Arial</vt:lpstr>
      <vt:lpstr>Calibri</vt:lpstr>
      <vt:lpstr>Simple Light</vt:lpstr>
      <vt:lpstr>TARGET FOLDER  DRKTGT005  Railway Depot</vt:lpstr>
      <vt:lpstr>PowerPoint-bemutató</vt:lpstr>
      <vt:lpstr>PowerPoint-bemutató</vt:lpstr>
      <vt:lpstr>PowerPoint-bemutató</vt:lpstr>
      <vt:lpstr>PowerPoint-bemutató</vt:lpstr>
      <vt:lpstr>PowerPoint-bemutató</vt:lpstr>
      <vt:lpstr>PowerPoint-bemutató</vt:lpstr>
      <vt:lpstr>PowerPoint-bemutató</vt:lpstr>
      <vt:lpstr>BAKCUP SLIDES AFTER THIS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dc:subject>OPAC VIS Template - Target Folder</dc:subject>
  <dc:creator>132nd;VIS</dc:creator>
  <cp:lastModifiedBy>Levente Tóth</cp:lastModifiedBy>
  <cp:revision>58</cp:revision>
  <dcterms:modified xsi:type="dcterms:W3CDTF">2025-01-18T18:42:07Z</dcterms:modified>
</cp:coreProperties>
</file>